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60" r:id="rId3"/>
    <p:sldId id="256" r:id="rId4"/>
    <p:sldId id="264" r:id="rId5"/>
    <p:sldId id="262" r:id="rId6"/>
    <p:sldId id="257" r:id="rId7"/>
    <p:sldId id="263" r:id="rId8"/>
    <p:sldId id="261" r:id="rId9"/>
    <p:sldId id="265" r:id="rId10"/>
    <p:sldId id="269" r:id="rId11"/>
    <p:sldId id="271" r:id="rId12"/>
    <p:sldId id="259" r:id="rId13"/>
    <p:sldId id="267" r:id="rId14"/>
    <p:sldId id="272" r:id="rId15"/>
    <p:sldId id="268" r:id="rId16"/>
    <p:sldId id="258" r:id="rId17"/>
    <p:sldId id="273" r:id="rId18"/>
    <p:sldId id="274" r:id="rId19"/>
    <p:sldId id="275" r:id="rId20"/>
    <p:sldId id="277" r:id="rId21"/>
    <p:sldId id="266" r:id="rId22"/>
    <p:sldId id="276" r:id="rId23"/>
    <p:sldId id="280" r:id="rId24"/>
    <p:sldId id="278" r:id="rId25"/>
    <p:sldId id="279" r:id="rId26"/>
    <p:sldId id="282" r:id="rId27"/>
    <p:sldId id="281" r:id="rId28"/>
    <p:sldId id="284" r:id="rId29"/>
    <p:sldId id="270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EF6"/>
    <a:srgbClr val="2C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3467" autoAdjust="0"/>
  </p:normalViewPr>
  <p:slideViewPr>
    <p:cSldViewPr snapToGrid="0">
      <p:cViewPr varScale="1">
        <p:scale>
          <a:sx n="80" d="100"/>
          <a:sy n="80" d="100"/>
        </p:scale>
        <p:origin x="6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B42C-6052-49F3-AA7E-8267EC4F675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E60F-66B5-4FD4-9773-5ACB851ED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12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E60F-66B5-4FD4-9773-5ACB851ED3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5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E60F-66B5-4FD4-9773-5ACB851ED3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9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730A94CD-937B-4373-B4D1-A10D95E32002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9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E60F-66B5-4FD4-9773-5ACB851ED3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3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E60F-66B5-4FD4-9773-5ACB851ED3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28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4427C4C-6B38-4DA7-A3FB-2E64F4CB0A99}" type="slidenum">
              <a:rPr lang="zh-CN" altLang="en-US" smtClean="0">
                <a:latin typeface="Calibri" panose="020F0502020204030204" pitchFamily="34" charset="0"/>
              </a:rPr>
              <a:pPr/>
              <a:t>28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2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E60F-66B5-4FD4-9773-5ACB851ED3D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70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8447" y="2346386"/>
            <a:ext cx="6155107" cy="1082615"/>
          </a:xfrm>
        </p:spPr>
        <p:txBody>
          <a:bodyPr/>
          <a:lstStyle>
            <a:lvl1pPr algn="ctr">
              <a:lnSpc>
                <a:spcPct val="110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8447" y="3621207"/>
            <a:ext cx="6155107" cy="431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672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6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44567" y="476250"/>
            <a:ext cx="2937933" cy="56784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8" y="476250"/>
            <a:ext cx="8616949" cy="56784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7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4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5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2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7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9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2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85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3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7807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8" y="1412876"/>
            <a:ext cx="5681133" cy="4741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2" y="1412876"/>
            <a:ext cx="5683249" cy="4741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2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75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9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78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83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20" y="200206"/>
            <a:ext cx="1095798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974786"/>
            <a:ext cx="10957983" cy="517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97FDF4E-621E-4815-A53A-448771154C94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6DA17C-AA19-48FE-AA38-51A7312BCC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5" y="6157349"/>
            <a:ext cx="1457325" cy="5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9380538" y="197596"/>
            <a:ext cx="31162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r>
              <a:rPr lang="en-US" altLang="zh-CN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项目流程</a:t>
            </a:r>
            <a:r>
              <a:rPr lang="en-US" altLang="zh-CN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r>
              <a:rPr lang="en-US" altLang="zh-CN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项目经费 </a:t>
            </a:r>
            <a:r>
              <a:rPr lang="en-US" altLang="zh-CN" sz="110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sz="110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59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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1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4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49691" y="1477420"/>
            <a:ext cx="56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源昌置业风采</a:t>
            </a:r>
            <a:endParaRPr lang="zh-CN" altLang="en-US" sz="4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矩形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13" y="804866"/>
            <a:ext cx="2377373" cy="14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矩形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88" y="2210098"/>
            <a:ext cx="2509622" cy="15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6576094" y="2516000"/>
            <a:ext cx="460851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600" b="1" dirty="0">
                <a:solidFill>
                  <a:srgbClr val="558ED5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一流团队</a:t>
            </a:r>
          </a:p>
        </p:txBody>
      </p:sp>
      <p:sp>
        <p:nvSpPr>
          <p:cNvPr id="9" name="副标题 2"/>
          <p:cNvSpPr txBox="1">
            <a:spLocks noChangeArrowheads="1"/>
          </p:cNvSpPr>
          <p:nvPr/>
        </p:nvSpPr>
        <p:spPr bwMode="auto">
          <a:xfrm>
            <a:off x="5235124" y="4509254"/>
            <a:ext cx="4248150" cy="365125"/>
          </a:xfrm>
          <a:prstGeom prst="roundRect">
            <a:avLst>
              <a:gd name="adj" fmla="val 16667"/>
            </a:avLst>
          </a:prstGeom>
          <a:solidFill>
            <a:srgbClr val="262626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257175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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1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5B3D7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厦门市中铁源昌置业有限公司户外拓展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xfrm>
            <a:off x="147766" y="326665"/>
            <a:ext cx="1856844" cy="711200"/>
          </a:xfrm>
        </p:spPr>
        <p:txBody>
          <a:bodyPr/>
          <a:lstStyle/>
          <a:p>
            <a:r>
              <a:rPr lang="zh-CN" altLang="en-US" dirty="0" smtClean="0"/>
              <a:t>时间安排</a:t>
            </a:r>
          </a:p>
        </p:txBody>
      </p:sp>
      <p:sp>
        <p:nvSpPr>
          <p:cNvPr id="2051" name="Text Placeholder 3"/>
          <p:cNvSpPr txBox="1">
            <a:spLocks/>
          </p:cNvSpPr>
          <p:nvPr/>
        </p:nvSpPr>
        <p:spPr bwMode="auto">
          <a:xfrm>
            <a:off x="1929844" y="1551967"/>
            <a:ext cx="6283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 Placeholder 3"/>
          <p:cNvSpPr txBox="1">
            <a:spLocks/>
          </p:cNvSpPr>
          <p:nvPr/>
        </p:nvSpPr>
        <p:spPr bwMode="auto">
          <a:xfrm>
            <a:off x="4478575" y="1551967"/>
            <a:ext cx="6283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n-US" altLang="zh-CN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48738" y="1551967"/>
            <a:ext cx="628378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en-US" sz="4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 Placeholder 3"/>
          <p:cNvSpPr txBox="1">
            <a:spLocks/>
          </p:cNvSpPr>
          <p:nvPr/>
        </p:nvSpPr>
        <p:spPr bwMode="auto">
          <a:xfrm>
            <a:off x="1929844" y="3504592"/>
            <a:ext cx="6283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Placeholder 3"/>
          <p:cNvSpPr txBox="1">
            <a:spLocks/>
          </p:cNvSpPr>
          <p:nvPr/>
        </p:nvSpPr>
        <p:spPr bwMode="auto">
          <a:xfrm>
            <a:off x="3669968" y="3503759"/>
            <a:ext cx="6283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449740" y="3502547"/>
            <a:ext cx="628378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25"/>
          <p:cNvCxnSpPr/>
          <p:nvPr/>
        </p:nvCxnSpPr>
        <p:spPr>
          <a:xfrm flipH="1" flipV="1">
            <a:off x="2535997" y="1880579"/>
            <a:ext cx="1845537" cy="9942"/>
          </a:xfrm>
          <a:prstGeom prst="line">
            <a:avLst/>
          </a:prstGeom>
          <a:ln w="38100" cap="rnd">
            <a:solidFill>
              <a:schemeClr val="accent1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4"/>
          <p:cNvCxnSpPr/>
          <p:nvPr/>
        </p:nvCxnSpPr>
        <p:spPr>
          <a:xfrm flipH="1" flipV="1">
            <a:off x="5088302" y="1880579"/>
            <a:ext cx="1849174" cy="9942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7"/>
          <p:cNvCxnSpPr/>
          <p:nvPr/>
        </p:nvCxnSpPr>
        <p:spPr>
          <a:xfrm>
            <a:off x="4389088" y="3863784"/>
            <a:ext cx="1019568" cy="0"/>
          </a:xfrm>
          <a:prstGeom prst="lin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8"/>
          <p:cNvCxnSpPr/>
          <p:nvPr/>
        </p:nvCxnSpPr>
        <p:spPr>
          <a:xfrm>
            <a:off x="2627638" y="3853842"/>
            <a:ext cx="972914" cy="9942"/>
          </a:xfrm>
          <a:prstGeom prst="line">
            <a:avLst/>
          </a:prstGeom>
          <a:ln w="38100" cap="rnd">
            <a:solidFill>
              <a:schemeClr val="accent1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388610" y="2107587"/>
            <a:ext cx="2118274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18:00-19:30             </a:t>
            </a:r>
            <a:r>
              <a:rPr lang="zh-CN" altLang="en-US" dirty="0">
                <a:latin typeface="+mn-ea"/>
              </a:rPr>
              <a:t>道德小讲堂分享会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37477" y="2097859"/>
            <a:ext cx="156368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19:30-21:30             </a:t>
            </a:r>
            <a:r>
              <a:rPr lang="zh-CN" altLang="en-US" dirty="0">
                <a:latin typeface="+mn-ea"/>
              </a:rPr>
              <a:t>自助烧烤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84213" y="4186040"/>
            <a:ext cx="1563687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10:00-11:00             </a:t>
            </a:r>
            <a:r>
              <a:rPr lang="zh-CN" altLang="en-US" dirty="0">
                <a:latin typeface="+mn-ea"/>
              </a:rPr>
              <a:t>信任背摔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04506" y="4206231"/>
            <a:ext cx="15621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 smtClean="0">
                <a:latin typeface="+mn-ea"/>
              </a:rPr>
              <a:t>9:00-10:00             </a:t>
            </a:r>
            <a:r>
              <a:rPr lang="zh-CN" altLang="en-US" dirty="0">
                <a:latin typeface="+mn-ea"/>
              </a:rPr>
              <a:t>雷区大逃亡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72310" y="4186040"/>
            <a:ext cx="230379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8:30-9:00               </a:t>
            </a:r>
            <a:r>
              <a:rPr lang="zh-CN" altLang="en-US" dirty="0">
                <a:latin typeface="+mn-ea"/>
              </a:rPr>
              <a:t>源昌置业有你更精彩</a:t>
            </a:r>
          </a:p>
        </p:txBody>
      </p:sp>
      <p:cxnSp>
        <p:nvCxnSpPr>
          <p:cNvPr id="25" name="直接连接符 5"/>
          <p:cNvCxnSpPr>
            <a:cxnSpLocks noChangeShapeType="1"/>
            <a:stCxn id="26" idx="4"/>
          </p:cNvCxnSpPr>
          <p:nvPr/>
        </p:nvCxnSpPr>
        <p:spPr bwMode="auto">
          <a:xfrm>
            <a:off x="10511043" y="2761029"/>
            <a:ext cx="0" cy="2213769"/>
          </a:xfrm>
          <a:prstGeom prst="line">
            <a:avLst/>
          </a:prstGeom>
          <a:noFill/>
          <a:ln w="25400" cmpd="sng">
            <a:solidFill>
              <a:srgbClr val="7F7F7F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椭圆 6"/>
          <p:cNvSpPr>
            <a:spLocks noChangeArrowheads="1"/>
          </p:cNvSpPr>
          <p:nvPr/>
        </p:nvSpPr>
        <p:spPr bwMode="auto">
          <a:xfrm>
            <a:off x="10431668" y="2602279"/>
            <a:ext cx="158750" cy="158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349" y="1520397"/>
            <a:ext cx="119538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 flipH="1">
            <a:off x="847415" y="1890521"/>
            <a:ext cx="1014449" cy="1973263"/>
            <a:chOff x="8952454" y="1916247"/>
            <a:chExt cx="1336675" cy="1973263"/>
          </a:xfrm>
        </p:grpSpPr>
        <p:cxnSp>
          <p:nvCxnSpPr>
            <p:cNvPr id="28" name="Straight Connector 39"/>
            <p:cNvCxnSpPr/>
            <p:nvPr/>
          </p:nvCxnSpPr>
          <p:spPr>
            <a:xfrm>
              <a:off x="9050879" y="1916247"/>
              <a:ext cx="1238250" cy="0"/>
            </a:xfrm>
            <a:prstGeom prst="line">
              <a:avLst/>
            </a:prstGeom>
            <a:ln w="38100" cap="rnd">
              <a:solidFill>
                <a:schemeClr val="accent3">
                  <a:lumMod val="60000"/>
                  <a:lumOff val="4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44"/>
            <p:cNvCxnSpPr/>
            <p:nvPr/>
          </p:nvCxnSpPr>
          <p:spPr>
            <a:xfrm rot="5400000">
              <a:off x="8634161" y="2234541"/>
              <a:ext cx="1973262" cy="1336675"/>
            </a:xfrm>
            <a:prstGeom prst="bentConnector3">
              <a:avLst>
                <a:gd name="adj1" fmla="val 99417"/>
              </a:avLst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2"/>
          <p:cNvGrpSpPr>
            <a:grpSpLocks/>
          </p:cNvGrpSpPr>
          <p:nvPr/>
        </p:nvGrpSpPr>
        <p:grpSpPr bwMode="auto">
          <a:xfrm flipH="1">
            <a:off x="834591" y="5044477"/>
            <a:ext cx="11344586" cy="312737"/>
            <a:chOff x="0" y="0"/>
            <a:chExt cx="9721080" cy="288032"/>
          </a:xfrm>
        </p:grpSpPr>
        <p:cxnSp>
          <p:nvCxnSpPr>
            <p:cNvPr id="31" name="直接连接符 23"/>
            <p:cNvCxnSpPr>
              <a:cxnSpLocks noChangeShapeType="1"/>
            </p:cNvCxnSpPr>
            <p:nvPr/>
          </p:nvCxnSpPr>
          <p:spPr bwMode="auto">
            <a:xfrm>
              <a:off x="0" y="288032"/>
              <a:ext cx="9721080" cy="0"/>
            </a:xfrm>
            <a:prstGeom prst="line">
              <a:avLst/>
            </a:prstGeom>
            <a:noFill/>
            <a:ln w="9525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矩形 5"/>
            <p:cNvSpPr>
              <a:spLocks noChangeArrowheads="1"/>
            </p:cNvSpPr>
            <p:nvPr/>
          </p:nvSpPr>
          <p:spPr bwMode="auto">
            <a:xfrm>
              <a:off x="0" y="0"/>
              <a:ext cx="2517463" cy="288032"/>
            </a:xfrm>
            <a:custGeom>
              <a:avLst/>
              <a:gdLst>
                <a:gd name="T0" fmla="*/ 0 w 2160240"/>
                <a:gd name="T1" fmla="*/ 0 h 288032"/>
                <a:gd name="T2" fmla="*/ 1945454 w 2160240"/>
                <a:gd name="T3" fmla="*/ 0 h 288032"/>
                <a:gd name="T4" fmla="*/ 2164861 w 2160240"/>
                <a:gd name="T5" fmla="*/ 288032 h 288032"/>
                <a:gd name="T6" fmla="*/ 0 w 2160240"/>
                <a:gd name="T7" fmla="*/ 288032 h 288032"/>
                <a:gd name="T8" fmla="*/ 0 w 2160240"/>
                <a:gd name="T9" fmla="*/ 0 h 288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240"/>
                <a:gd name="T16" fmla="*/ 0 h 288032"/>
                <a:gd name="T17" fmla="*/ 2160240 w 2160240"/>
                <a:gd name="T18" fmla="*/ 288032 h 288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第一天下午</a:t>
              </a:r>
              <a:r>
                <a:rPr lang="en-US" altLang="zh-CN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第二天上午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KSO_Shape"/>
          <p:cNvSpPr>
            <a:spLocks/>
          </p:cNvSpPr>
          <p:nvPr/>
        </p:nvSpPr>
        <p:spPr bwMode="auto">
          <a:xfrm rot="10800000">
            <a:off x="562148" y="2602279"/>
            <a:ext cx="544885" cy="655359"/>
          </a:xfrm>
          <a:custGeom>
            <a:avLst/>
            <a:gdLst>
              <a:gd name="T0" fmla="*/ 219034386 w 8912"/>
              <a:gd name="T1" fmla="*/ 219124541 h 5345"/>
              <a:gd name="T2" fmla="*/ 219034386 w 8912"/>
              <a:gd name="T3" fmla="*/ 219124541 h 5345"/>
              <a:gd name="T4" fmla="*/ 219034386 w 8912"/>
              <a:gd name="T5" fmla="*/ 219124541 h 5345"/>
              <a:gd name="T6" fmla="*/ 219034386 w 8912"/>
              <a:gd name="T7" fmla="*/ 219124541 h 5345"/>
              <a:gd name="T8" fmla="*/ 219034386 w 8912"/>
              <a:gd name="T9" fmla="*/ 219124541 h 5345"/>
              <a:gd name="T10" fmla="*/ 219034386 w 8912"/>
              <a:gd name="T11" fmla="*/ 219124541 h 5345"/>
              <a:gd name="T12" fmla="*/ 219034386 w 8912"/>
              <a:gd name="T13" fmla="*/ 219124541 h 5345"/>
              <a:gd name="T14" fmla="*/ 219034386 w 8912"/>
              <a:gd name="T15" fmla="*/ 219124541 h 5345"/>
              <a:gd name="T16" fmla="*/ 219034386 w 8912"/>
              <a:gd name="T17" fmla="*/ 219124541 h 5345"/>
              <a:gd name="T18" fmla="*/ 219034386 w 8912"/>
              <a:gd name="T19" fmla="*/ 219124541 h 5345"/>
              <a:gd name="T20" fmla="*/ 219034386 w 8912"/>
              <a:gd name="T21" fmla="*/ 219124541 h 5345"/>
              <a:gd name="T22" fmla="*/ 219034386 w 8912"/>
              <a:gd name="T23" fmla="*/ 219124541 h 5345"/>
              <a:gd name="T24" fmla="*/ 219034386 w 8912"/>
              <a:gd name="T25" fmla="*/ 219124541 h 5345"/>
              <a:gd name="T26" fmla="*/ 219034386 w 8912"/>
              <a:gd name="T27" fmla="*/ 219124541 h 5345"/>
              <a:gd name="T28" fmla="*/ 219034386 w 8912"/>
              <a:gd name="T29" fmla="*/ 219124541 h 5345"/>
              <a:gd name="T30" fmla="*/ 219034386 w 8912"/>
              <a:gd name="T31" fmla="*/ 219124541 h 5345"/>
              <a:gd name="T32" fmla="*/ 219034386 w 8912"/>
              <a:gd name="T33" fmla="*/ 219124541 h 5345"/>
              <a:gd name="T34" fmla="*/ 219034386 w 8912"/>
              <a:gd name="T35" fmla="*/ 219124541 h 5345"/>
              <a:gd name="T36" fmla="*/ 219034386 w 8912"/>
              <a:gd name="T37" fmla="*/ 219124541 h 5345"/>
              <a:gd name="T38" fmla="*/ 219034386 w 8912"/>
              <a:gd name="T39" fmla="*/ 219124541 h 5345"/>
              <a:gd name="T40" fmla="*/ 219034386 w 8912"/>
              <a:gd name="T41" fmla="*/ 219124541 h 5345"/>
              <a:gd name="T42" fmla="*/ 219034386 w 8912"/>
              <a:gd name="T43" fmla="*/ 219124541 h 5345"/>
              <a:gd name="T44" fmla="*/ 219034386 w 8912"/>
              <a:gd name="T45" fmla="*/ 219124541 h 5345"/>
              <a:gd name="T46" fmla="*/ 219034386 w 8912"/>
              <a:gd name="T47" fmla="*/ 219124541 h 5345"/>
              <a:gd name="T48" fmla="*/ 219034386 w 8912"/>
              <a:gd name="T49" fmla="*/ 219124541 h 5345"/>
              <a:gd name="T50" fmla="*/ 219034386 w 8912"/>
              <a:gd name="T51" fmla="*/ 219124541 h 5345"/>
              <a:gd name="T52" fmla="*/ 219034386 w 8912"/>
              <a:gd name="T53" fmla="*/ 219124541 h 5345"/>
              <a:gd name="T54" fmla="*/ 219034386 w 8912"/>
              <a:gd name="T55" fmla="*/ 219124541 h 5345"/>
              <a:gd name="T56" fmla="*/ 219034386 w 8912"/>
              <a:gd name="T57" fmla="*/ 219124541 h 5345"/>
              <a:gd name="T58" fmla="*/ 219034386 w 8912"/>
              <a:gd name="T59" fmla="*/ 219124541 h 5345"/>
              <a:gd name="T60" fmla="*/ 219034386 w 8912"/>
              <a:gd name="T61" fmla="*/ 219124541 h 5345"/>
              <a:gd name="T62" fmla="*/ 219034386 w 8912"/>
              <a:gd name="T63" fmla="*/ 219124541 h 5345"/>
              <a:gd name="T64" fmla="*/ 219034386 w 8912"/>
              <a:gd name="T65" fmla="*/ 219124541 h 5345"/>
              <a:gd name="T66" fmla="*/ 219034386 w 8912"/>
              <a:gd name="T67" fmla="*/ 219124541 h 5345"/>
              <a:gd name="T68" fmla="*/ 219034386 w 8912"/>
              <a:gd name="T69" fmla="*/ 219124541 h 5345"/>
              <a:gd name="T70" fmla="*/ 219034386 w 8912"/>
              <a:gd name="T71" fmla="*/ 219124541 h 5345"/>
              <a:gd name="T72" fmla="*/ 219034386 w 8912"/>
              <a:gd name="T73" fmla="*/ 219124541 h 5345"/>
              <a:gd name="T74" fmla="*/ 219034386 w 8912"/>
              <a:gd name="T75" fmla="*/ 219124541 h 5345"/>
              <a:gd name="T76" fmla="*/ 219034386 w 8912"/>
              <a:gd name="T77" fmla="*/ 219124541 h 5345"/>
              <a:gd name="T78" fmla="*/ 219034386 w 8912"/>
              <a:gd name="T79" fmla="*/ 219124541 h 5345"/>
              <a:gd name="T80" fmla="*/ 219034386 w 8912"/>
              <a:gd name="T81" fmla="*/ 219124541 h 5345"/>
              <a:gd name="T82" fmla="*/ 219034386 w 8912"/>
              <a:gd name="T83" fmla="*/ 219124541 h 5345"/>
              <a:gd name="T84" fmla="*/ 219034386 w 8912"/>
              <a:gd name="T85" fmla="*/ 219124541 h 5345"/>
              <a:gd name="T86" fmla="*/ 219034386 w 8912"/>
              <a:gd name="T87" fmla="*/ 219124541 h 5345"/>
              <a:gd name="T88" fmla="*/ 219034386 w 8912"/>
              <a:gd name="T89" fmla="*/ 219124541 h 5345"/>
              <a:gd name="T90" fmla="*/ 219034386 w 8912"/>
              <a:gd name="T91" fmla="*/ 219124541 h 5345"/>
              <a:gd name="T92" fmla="*/ 219034386 w 8912"/>
              <a:gd name="T93" fmla="*/ 219124541 h 5345"/>
              <a:gd name="T94" fmla="*/ 219034386 w 8912"/>
              <a:gd name="T95" fmla="*/ 219124541 h 5345"/>
              <a:gd name="T96" fmla="*/ 219034386 w 8912"/>
              <a:gd name="T97" fmla="*/ 219124541 h 5345"/>
              <a:gd name="T98" fmla="*/ 219034386 w 8912"/>
              <a:gd name="T99" fmla="*/ 219124541 h 5345"/>
              <a:gd name="T100" fmla="*/ 219034386 w 8912"/>
              <a:gd name="T101" fmla="*/ 219124541 h 53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912" h="5345">
                <a:moveTo>
                  <a:pt x="261" y="3825"/>
                </a:moveTo>
                <a:lnTo>
                  <a:pt x="2044" y="2043"/>
                </a:lnTo>
                <a:lnTo>
                  <a:pt x="3825" y="260"/>
                </a:lnTo>
                <a:lnTo>
                  <a:pt x="3859" y="228"/>
                </a:lnTo>
                <a:lnTo>
                  <a:pt x="3893" y="199"/>
                </a:lnTo>
                <a:lnTo>
                  <a:pt x="3929" y="172"/>
                </a:lnTo>
                <a:lnTo>
                  <a:pt x="3966" y="147"/>
                </a:lnTo>
                <a:lnTo>
                  <a:pt x="4002" y="123"/>
                </a:lnTo>
                <a:lnTo>
                  <a:pt x="4041" y="102"/>
                </a:lnTo>
                <a:lnTo>
                  <a:pt x="4080" y="82"/>
                </a:lnTo>
                <a:lnTo>
                  <a:pt x="4121" y="65"/>
                </a:lnTo>
                <a:lnTo>
                  <a:pt x="4161" y="50"/>
                </a:lnTo>
                <a:lnTo>
                  <a:pt x="4202" y="37"/>
                </a:lnTo>
                <a:lnTo>
                  <a:pt x="4244" y="25"/>
                </a:lnTo>
                <a:lnTo>
                  <a:pt x="4285" y="15"/>
                </a:lnTo>
                <a:lnTo>
                  <a:pt x="4328" y="8"/>
                </a:lnTo>
                <a:lnTo>
                  <a:pt x="4370" y="4"/>
                </a:lnTo>
                <a:lnTo>
                  <a:pt x="4413" y="0"/>
                </a:lnTo>
                <a:lnTo>
                  <a:pt x="4456" y="0"/>
                </a:lnTo>
                <a:lnTo>
                  <a:pt x="4498" y="0"/>
                </a:lnTo>
                <a:lnTo>
                  <a:pt x="4541" y="4"/>
                </a:lnTo>
                <a:lnTo>
                  <a:pt x="4583" y="8"/>
                </a:lnTo>
                <a:lnTo>
                  <a:pt x="4626" y="15"/>
                </a:lnTo>
                <a:lnTo>
                  <a:pt x="4668" y="25"/>
                </a:lnTo>
                <a:lnTo>
                  <a:pt x="4709" y="37"/>
                </a:lnTo>
                <a:lnTo>
                  <a:pt x="4750" y="50"/>
                </a:lnTo>
                <a:lnTo>
                  <a:pt x="4791" y="65"/>
                </a:lnTo>
                <a:lnTo>
                  <a:pt x="4831" y="82"/>
                </a:lnTo>
                <a:lnTo>
                  <a:pt x="4870" y="102"/>
                </a:lnTo>
                <a:lnTo>
                  <a:pt x="4909" y="123"/>
                </a:lnTo>
                <a:lnTo>
                  <a:pt x="4946" y="147"/>
                </a:lnTo>
                <a:lnTo>
                  <a:pt x="4982" y="172"/>
                </a:lnTo>
                <a:lnTo>
                  <a:pt x="5018" y="199"/>
                </a:lnTo>
                <a:lnTo>
                  <a:pt x="5052" y="228"/>
                </a:lnTo>
                <a:lnTo>
                  <a:pt x="5085" y="260"/>
                </a:lnTo>
                <a:lnTo>
                  <a:pt x="6868" y="2043"/>
                </a:lnTo>
                <a:lnTo>
                  <a:pt x="8650" y="3825"/>
                </a:lnTo>
                <a:lnTo>
                  <a:pt x="8682" y="3858"/>
                </a:lnTo>
                <a:lnTo>
                  <a:pt x="8712" y="3892"/>
                </a:lnTo>
                <a:lnTo>
                  <a:pt x="8739" y="3928"/>
                </a:lnTo>
                <a:lnTo>
                  <a:pt x="8765" y="3964"/>
                </a:lnTo>
                <a:lnTo>
                  <a:pt x="8789" y="4002"/>
                </a:lnTo>
                <a:lnTo>
                  <a:pt x="8810" y="4040"/>
                </a:lnTo>
                <a:lnTo>
                  <a:pt x="8829" y="4079"/>
                </a:lnTo>
                <a:lnTo>
                  <a:pt x="8847" y="4119"/>
                </a:lnTo>
                <a:lnTo>
                  <a:pt x="8862" y="4160"/>
                </a:lnTo>
                <a:lnTo>
                  <a:pt x="8875" y="4201"/>
                </a:lnTo>
                <a:lnTo>
                  <a:pt x="8886" y="4243"/>
                </a:lnTo>
                <a:lnTo>
                  <a:pt x="8895" y="4285"/>
                </a:lnTo>
                <a:lnTo>
                  <a:pt x="8902" y="4327"/>
                </a:lnTo>
                <a:lnTo>
                  <a:pt x="8907" y="4369"/>
                </a:lnTo>
                <a:lnTo>
                  <a:pt x="8910" y="4412"/>
                </a:lnTo>
                <a:lnTo>
                  <a:pt x="8912" y="4454"/>
                </a:lnTo>
                <a:lnTo>
                  <a:pt x="8910" y="4498"/>
                </a:lnTo>
                <a:lnTo>
                  <a:pt x="8907" y="4541"/>
                </a:lnTo>
                <a:lnTo>
                  <a:pt x="8902" y="4582"/>
                </a:lnTo>
                <a:lnTo>
                  <a:pt x="8895" y="4625"/>
                </a:lnTo>
                <a:lnTo>
                  <a:pt x="8886" y="4667"/>
                </a:lnTo>
                <a:lnTo>
                  <a:pt x="8875" y="4709"/>
                </a:lnTo>
                <a:lnTo>
                  <a:pt x="8862" y="4749"/>
                </a:lnTo>
                <a:lnTo>
                  <a:pt x="8847" y="4790"/>
                </a:lnTo>
                <a:lnTo>
                  <a:pt x="8829" y="4830"/>
                </a:lnTo>
                <a:lnTo>
                  <a:pt x="8810" y="4870"/>
                </a:lnTo>
                <a:lnTo>
                  <a:pt x="8789" y="4908"/>
                </a:lnTo>
                <a:lnTo>
                  <a:pt x="8765" y="4946"/>
                </a:lnTo>
                <a:lnTo>
                  <a:pt x="8739" y="4982"/>
                </a:lnTo>
                <a:lnTo>
                  <a:pt x="8712" y="5018"/>
                </a:lnTo>
                <a:lnTo>
                  <a:pt x="8682" y="5052"/>
                </a:lnTo>
                <a:lnTo>
                  <a:pt x="8650" y="5085"/>
                </a:lnTo>
                <a:lnTo>
                  <a:pt x="8617" y="5117"/>
                </a:lnTo>
                <a:lnTo>
                  <a:pt x="8583" y="5147"/>
                </a:lnTo>
                <a:lnTo>
                  <a:pt x="8547" y="5174"/>
                </a:lnTo>
                <a:lnTo>
                  <a:pt x="8510" y="5199"/>
                </a:lnTo>
                <a:lnTo>
                  <a:pt x="8473" y="5222"/>
                </a:lnTo>
                <a:lnTo>
                  <a:pt x="8435" y="5244"/>
                </a:lnTo>
                <a:lnTo>
                  <a:pt x="8396" y="5264"/>
                </a:lnTo>
                <a:lnTo>
                  <a:pt x="8355" y="5280"/>
                </a:lnTo>
                <a:lnTo>
                  <a:pt x="8315" y="5296"/>
                </a:lnTo>
                <a:lnTo>
                  <a:pt x="8274" y="5309"/>
                </a:lnTo>
                <a:lnTo>
                  <a:pt x="8232" y="5321"/>
                </a:lnTo>
                <a:lnTo>
                  <a:pt x="8191" y="5329"/>
                </a:lnTo>
                <a:lnTo>
                  <a:pt x="8148" y="5337"/>
                </a:lnTo>
                <a:lnTo>
                  <a:pt x="8106" y="5342"/>
                </a:lnTo>
                <a:lnTo>
                  <a:pt x="8063" y="5344"/>
                </a:lnTo>
                <a:lnTo>
                  <a:pt x="8020" y="5345"/>
                </a:lnTo>
                <a:lnTo>
                  <a:pt x="7536" y="5345"/>
                </a:lnTo>
                <a:lnTo>
                  <a:pt x="6445" y="5345"/>
                </a:lnTo>
                <a:lnTo>
                  <a:pt x="4456" y="5345"/>
                </a:lnTo>
                <a:lnTo>
                  <a:pt x="2466" y="5345"/>
                </a:lnTo>
                <a:lnTo>
                  <a:pt x="1375" y="5345"/>
                </a:lnTo>
                <a:lnTo>
                  <a:pt x="891" y="5345"/>
                </a:lnTo>
                <a:lnTo>
                  <a:pt x="848" y="5344"/>
                </a:lnTo>
                <a:lnTo>
                  <a:pt x="806" y="5342"/>
                </a:lnTo>
                <a:lnTo>
                  <a:pt x="763" y="5337"/>
                </a:lnTo>
                <a:lnTo>
                  <a:pt x="720" y="5329"/>
                </a:lnTo>
                <a:lnTo>
                  <a:pt x="679" y="5321"/>
                </a:lnTo>
                <a:lnTo>
                  <a:pt x="638" y="5309"/>
                </a:lnTo>
                <a:lnTo>
                  <a:pt x="596" y="5296"/>
                </a:lnTo>
                <a:lnTo>
                  <a:pt x="556" y="5280"/>
                </a:lnTo>
                <a:lnTo>
                  <a:pt x="516" y="5264"/>
                </a:lnTo>
                <a:lnTo>
                  <a:pt x="477" y="5244"/>
                </a:lnTo>
                <a:lnTo>
                  <a:pt x="438" y="5222"/>
                </a:lnTo>
                <a:lnTo>
                  <a:pt x="401" y="5199"/>
                </a:lnTo>
                <a:lnTo>
                  <a:pt x="364" y="5174"/>
                </a:lnTo>
                <a:lnTo>
                  <a:pt x="329" y="5147"/>
                </a:lnTo>
                <a:lnTo>
                  <a:pt x="294" y="5117"/>
                </a:lnTo>
                <a:lnTo>
                  <a:pt x="261" y="5085"/>
                </a:lnTo>
                <a:lnTo>
                  <a:pt x="229" y="5052"/>
                </a:lnTo>
                <a:lnTo>
                  <a:pt x="200" y="5018"/>
                </a:lnTo>
                <a:lnTo>
                  <a:pt x="172" y="4982"/>
                </a:lnTo>
                <a:lnTo>
                  <a:pt x="146" y="4946"/>
                </a:lnTo>
                <a:lnTo>
                  <a:pt x="123" y="4908"/>
                </a:lnTo>
                <a:lnTo>
                  <a:pt x="101" y="4870"/>
                </a:lnTo>
                <a:lnTo>
                  <a:pt x="83" y="4830"/>
                </a:lnTo>
                <a:lnTo>
                  <a:pt x="65" y="4790"/>
                </a:lnTo>
                <a:lnTo>
                  <a:pt x="49" y="4749"/>
                </a:lnTo>
                <a:lnTo>
                  <a:pt x="36" y="4709"/>
                </a:lnTo>
                <a:lnTo>
                  <a:pt x="26" y="4667"/>
                </a:lnTo>
                <a:lnTo>
                  <a:pt x="16" y="4625"/>
                </a:lnTo>
                <a:lnTo>
                  <a:pt x="9" y="4582"/>
                </a:lnTo>
                <a:lnTo>
                  <a:pt x="3" y="4541"/>
                </a:lnTo>
                <a:lnTo>
                  <a:pt x="1" y="4498"/>
                </a:lnTo>
                <a:lnTo>
                  <a:pt x="0" y="4454"/>
                </a:lnTo>
                <a:lnTo>
                  <a:pt x="1" y="4412"/>
                </a:lnTo>
                <a:lnTo>
                  <a:pt x="3" y="4369"/>
                </a:lnTo>
                <a:lnTo>
                  <a:pt x="9" y="4327"/>
                </a:lnTo>
                <a:lnTo>
                  <a:pt x="16" y="4285"/>
                </a:lnTo>
                <a:lnTo>
                  <a:pt x="26" y="4243"/>
                </a:lnTo>
                <a:lnTo>
                  <a:pt x="36" y="4201"/>
                </a:lnTo>
                <a:lnTo>
                  <a:pt x="49" y="4160"/>
                </a:lnTo>
                <a:lnTo>
                  <a:pt x="65" y="4119"/>
                </a:lnTo>
                <a:lnTo>
                  <a:pt x="83" y="4079"/>
                </a:lnTo>
                <a:lnTo>
                  <a:pt x="101" y="4040"/>
                </a:lnTo>
                <a:lnTo>
                  <a:pt x="123" y="4002"/>
                </a:lnTo>
                <a:lnTo>
                  <a:pt x="146" y="3964"/>
                </a:lnTo>
                <a:lnTo>
                  <a:pt x="172" y="3928"/>
                </a:lnTo>
                <a:lnTo>
                  <a:pt x="200" y="3892"/>
                </a:lnTo>
                <a:lnTo>
                  <a:pt x="229" y="3858"/>
                </a:lnTo>
                <a:lnTo>
                  <a:pt x="261" y="3825"/>
                </a:lnTo>
                <a:close/>
                <a:moveTo>
                  <a:pt x="3043" y="3563"/>
                </a:moveTo>
                <a:lnTo>
                  <a:pt x="4456" y="2150"/>
                </a:lnTo>
                <a:lnTo>
                  <a:pt x="5869" y="3563"/>
                </a:lnTo>
                <a:lnTo>
                  <a:pt x="3043" y="3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861445" y="2107587"/>
            <a:ext cx="1739107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16:00-18:00             </a:t>
            </a:r>
            <a:r>
              <a:rPr lang="zh-CN" altLang="en-US" dirty="0">
                <a:latin typeface="+mn-ea"/>
              </a:rPr>
              <a:t>休息</a:t>
            </a:r>
            <a:r>
              <a:rPr lang="en-US" altLang="zh-CN" dirty="0">
                <a:latin typeface="+mn-ea"/>
              </a:rPr>
              <a:t>+</a:t>
            </a:r>
            <a:r>
              <a:rPr lang="zh-CN" altLang="en-US" dirty="0">
                <a:latin typeface="+mn-ea"/>
              </a:rPr>
              <a:t>晚餐时间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48000" y="2825438"/>
            <a:ext cx="61190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zh-CN" altLang="en-US" sz="2000" b="1" dirty="0" smtClean="0">
                <a:latin typeface="+mn-ea"/>
              </a:rPr>
              <a:t>第二天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8311" y="1629013"/>
            <a:ext cx="61190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zh-CN" altLang="en-US" sz="2000" b="1" dirty="0" smtClean="0">
                <a:latin typeface="+mn-ea"/>
              </a:rPr>
              <a:t>第一天</a:t>
            </a:r>
            <a:endParaRPr lang="zh-CN" altLang="en-US" sz="2000" b="1" dirty="0">
              <a:latin typeface="+mn-ea"/>
            </a:endParaRPr>
          </a:p>
        </p:txBody>
      </p:sp>
      <p:cxnSp>
        <p:nvCxnSpPr>
          <p:cNvPr id="44" name="Straight Connector 67"/>
          <p:cNvCxnSpPr/>
          <p:nvPr/>
        </p:nvCxnSpPr>
        <p:spPr>
          <a:xfrm>
            <a:off x="6135904" y="3863784"/>
            <a:ext cx="1019568" cy="0"/>
          </a:xfrm>
          <a:prstGeom prst="lin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/>
          <p:cNvSpPr txBox="1">
            <a:spLocks/>
          </p:cNvSpPr>
          <p:nvPr/>
        </p:nvSpPr>
        <p:spPr>
          <a:xfrm>
            <a:off x="7188312" y="3516254"/>
            <a:ext cx="628378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43811" y="4231349"/>
            <a:ext cx="232286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11:00-11:30             </a:t>
            </a:r>
            <a:r>
              <a:rPr lang="zh-CN" altLang="en-US" dirty="0">
                <a:latin typeface="+mn-ea"/>
              </a:rPr>
              <a:t>分享成长、凯旋而归</a:t>
            </a:r>
          </a:p>
        </p:txBody>
      </p:sp>
    </p:spTree>
    <p:extLst>
      <p:ext uri="{BB962C8B-B14F-4D97-AF65-F5344CB8AC3E}">
        <p14:creationId xmlns:p14="http://schemas.microsoft.com/office/powerpoint/2010/main" val="33776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6"/>
          <p:cNvSpPr>
            <a:spLocks noChangeArrowheads="1"/>
          </p:cNvSpPr>
          <p:nvPr/>
        </p:nvSpPr>
        <p:spPr bwMode="auto">
          <a:xfrm>
            <a:off x="1035844" y="4842552"/>
            <a:ext cx="3302000" cy="590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桃花朵朵开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0" y="940732"/>
            <a:ext cx="11610975" cy="461962"/>
            <a:chOff x="0" y="0"/>
            <a:chExt cx="10963275" cy="461700"/>
          </a:xfrm>
          <a:solidFill>
            <a:srgbClr val="C2DEF6"/>
          </a:solidFill>
        </p:grpSpPr>
        <p:sp>
          <p:nvSpPr>
            <p:cNvPr id="23" name="矩形 2"/>
            <p:cNvSpPr>
              <a:spLocks noChangeArrowheads="1"/>
            </p:cNvSpPr>
            <p:nvPr/>
          </p:nvSpPr>
          <p:spPr bwMode="auto">
            <a:xfrm>
              <a:off x="0" y="44425"/>
              <a:ext cx="10963275" cy="417275"/>
            </a:xfrm>
            <a:prstGeom prst="rect">
              <a:avLst/>
            </a:prstGeom>
            <a:grpFill/>
            <a:ln>
              <a:noFill/>
            </a:ln>
            <a:effectLst>
              <a:outerShdw dist="23000" dir="5400000" algn="ctr" rotWithShape="0">
                <a:srgbClr val="000000">
                  <a:alpha val="2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0" y="0"/>
              <a:ext cx="5276850" cy="452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项目说明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桃花朵朵开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381624" y="1610453"/>
            <a:ext cx="61436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14" tIns="41607" rIns="83214" bIns="41607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项目介绍：</a:t>
            </a:r>
            <a:endParaRPr lang="en-US" altLang="zh-CN" sz="1600" b="1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  <a:sym typeface="Arial" panose="020B0604020202020204" pitchFamily="34" charset="0"/>
              </a:rPr>
              <a:t>根据教练的指令迅速同其他同伴结伴或PK，从而达到指令所要求的内容，要求思维敏捷主动积极。</a:t>
            </a:r>
            <a:endParaRPr lang="zh-CN" altLang="en-US" sz="1600" b="1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1644036"/>
            <a:ext cx="4429125" cy="283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5259118" y="2811463"/>
            <a:ext cx="5786437" cy="2857500"/>
          </a:xfrm>
          <a:prstGeom prst="roundRect">
            <a:avLst>
              <a:gd name="adj" fmla="val 16667"/>
            </a:avLst>
          </a:prstGeom>
          <a:solidFill>
            <a:srgbClr val="C2DEF6"/>
          </a:soli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5512341" y="2879996"/>
            <a:ext cx="471487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1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项目目的：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快速破冰</a:t>
            </a:r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，激发员工主动的意识，跨出自己的舒适区，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主动去和团队其他成员建立联系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、锻炼团队成员的反应能力，在游戏中，学员扮演不同的角色，承担不同角色的责任。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调动学员的参与意愿和开放心态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  <p:grpSp>
        <p:nvGrpSpPr>
          <p:cNvPr id="30" name="组合 9"/>
          <p:cNvGrpSpPr>
            <a:grpSpLocks/>
          </p:cNvGrpSpPr>
          <p:nvPr/>
        </p:nvGrpSpPr>
        <p:grpSpPr bwMode="auto">
          <a:xfrm>
            <a:off x="7177088" y="533400"/>
            <a:ext cx="4751387" cy="417513"/>
            <a:chOff x="0" y="0"/>
            <a:chExt cx="4752528" cy="417513"/>
          </a:xfrm>
        </p:grpSpPr>
        <p:sp>
          <p:nvSpPr>
            <p:cNvPr id="31" name="矩形 7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文本框 8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36" name="五角星 11"/>
          <p:cNvSpPr>
            <a:spLocks/>
          </p:cNvSpPr>
          <p:nvPr/>
        </p:nvSpPr>
        <p:spPr bwMode="auto">
          <a:xfrm>
            <a:off x="8256588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五角星 12"/>
          <p:cNvSpPr>
            <a:spLocks/>
          </p:cNvSpPr>
          <p:nvPr/>
        </p:nvSpPr>
        <p:spPr bwMode="auto">
          <a:xfrm>
            <a:off x="8543925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五角星 13"/>
          <p:cNvSpPr>
            <a:spLocks/>
          </p:cNvSpPr>
          <p:nvPr/>
        </p:nvSpPr>
        <p:spPr bwMode="auto">
          <a:xfrm>
            <a:off x="8832850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五角星 14"/>
          <p:cNvSpPr>
            <a:spLocks/>
          </p:cNvSpPr>
          <p:nvPr/>
        </p:nvSpPr>
        <p:spPr bwMode="auto">
          <a:xfrm>
            <a:off x="11171202" y="631462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五角星 15"/>
          <p:cNvSpPr>
            <a:spLocks/>
          </p:cNvSpPr>
          <p:nvPr/>
        </p:nvSpPr>
        <p:spPr bwMode="auto">
          <a:xfrm>
            <a:off x="11420475" y="631462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16"/>
          <p:cNvSpPr>
            <a:spLocks/>
          </p:cNvSpPr>
          <p:nvPr/>
        </p:nvSpPr>
        <p:spPr bwMode="auto">
          <a:xfrm>
            <a:off x="11639514" y="63795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1125538"/>
            <a:ext cx="4241800" cy="431800"/>
          </a:xfrm>
          <a:prstGeom prst="rect">
            <a:avLst/>
          </a:prstGeom>
          <a:solidFill>
            <a:srgbClr val="C2DEF6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</a:t>
            </a: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1058288" y="2287081"/>
            <a:ext cx="43195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1600" b="1" dirty="0">
                <a:solidFill>
                  <a:srgbClr val="F79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项目目标：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、建立适合团队拓展培训的团队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、增强团队成员的归属感及凝聚力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、在活动中个人创意不断与其他团队意见碰撞，在共同参与中，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学员互相认识、建立沟通渠道</a:t>
            </a: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文本框 7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8" name="五角星 8"/>
          <p:cNvSpPr>
            <a:spLocks/>
          </p:cNvSpPr>
          <p:nvPr/>
        </p:nvSpPr>
        <p:spPr bwMode="auto">
          <a:xfrm>
            <a:off x="8256588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五角星 9"/>
          <p:cNvSpPr>
            <a:spLocks/>
          </p:cNvSpPr>
          <p:nvPr/>
        </p:nvSpPr>
        <p:spPr bwMode="auto">
          <a:xfrm>
            <a:off x="8543925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五角星 10"/>
          <p:cNvSpPr>
            <a:spLocks/>
          </p:cNvSpPr>
          <p:nvPr/>
        </p:nvSpPr>
        <p:spPr bwMode="auto">
          <a:xfrm>
            <a:off x="8832850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五角星 11"/>
          <p:cNvSpPr>
            <a:spLocks/>
          </p:cNvSpPr>
          <p:nvPr/>
        </p:nvSpPr>
        <p:spPr bwMode="auto">
          <a:xfrm>
            <a:off x="10472738" y="61753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五角星 12"/>
          <p:cNvSpPr>
            <a:spLocks/>
          </p:cNvSpPr>
          <p:nvPr/>
        </p:nvSpPr>
        <p:spPr bwMode="auto">
          <a:xfrm>
            <a:off x="10761663" y="61753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" name="Picture 11" descr="DSC01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870447"/>
            <a:ext cx="5143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170969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82550" y="1209974"/>
            <a:ext cx="52768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</a:p>
        </p:txBody>
      </p:sp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2454275" y="4153396"/>
            <a:ext cx="9042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MEANING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、培养团队的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分工和协作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、以目标为导向，通过项目体验团队可以明确在日常工作中明确目标的重要性，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并且感受目标是需要管理与突破的。</a:t>
            </a:r>
          </a:p>
        </p:txBody>
      </p:sp>
      <p:cxnSp>
        <p:nvCxnSpPr>
          <p:cNvPr id="4" name="直接连接符 17"/>
          <p:cNvCxnSpPr>
            <a:cxnSpLocks noChangeShapeType="1"/>
          </p:cNvCxnSpPr>
          <p:nvPr/>
        </p:nvCxnSpPr>
        <p:spPr bwMode="auto">
          <a:xfrm>
            <a:off x="1611312" y="1419524"/>
            <a:ext cx="2808288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ysDash"/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4491037" y="1062337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急速</a:t>
            </a:r>
            <a:r>
              <a:rPr lang="en-US" altLang="zh-CN" sz="36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36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</a:p>
        </p:txBody>
      </p:sp>
      <p:sp>
        <p:nvSpPr>
          <p:cNvPr id="6" name="文本框 19"/>
          <p:cNvSpPr txBox="1">
            <a:spLocks noChangeArrowheads="1"/>
          </p:cNvSpPr>
          <p:nvPr/>
        </p:nvSpPr>
        <p:spPr bwMode="auto">
          <a:xfrm>
            <a:off x="5942013" y="2441277"/>
            <a:ext cx="526732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秒钟之内，通过团队分工与协作，将阵区的</a:t>
            </a: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张数字牌依次完成识别和翻牌的动作，期间不得有错漏。</a:t>
            </a:r>
          </a:p>
        </p:txBody>
      </p:sp>
      <p:grpSp>
        <p:nvGrpSpPr>
          <p:cNvPr id="7" name="组合 11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8" name="矩形 12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10" name="五角星 15"/>
          <p:cNvSpPr>
            <a:spLocks/>
          </p:cNvSpPr>
          <p:nvPr/>
        </p:nvSpPr>
        <p:spPr bwMode="auto">
          <a:xfrm>
            <a:off x="10417175" y="635000"/>
            <a:ext cx="215900" cy="217488"/>
          </a:xfrm>
          <a:custGeom>
            <a:avLst/>
            <a:gdLst>
              <a:gd name="T0" fmla="*/ 0 w 215900"/>
              <a:gd name="T1" fmla="*/ 83073 h 217488"/>
              <a:gd name="T2" fmla="*/ 82467 w 215900"/>
              <a:gd name="T3" fmla="*/ 83073 h 217488"/>
              <a:gd name="T4" fmla="*/ 107950 w 215900"/>
              <a:gd name="T5" fmla="*/ 0 h 217488"/>
              <a:gd name="T6" fmla="*/ 133433 w 215900"/>
              <a:gd name="T7" fmla="*/ 83073 h 217488"/>
              <a:gd name="T8" fmla="*/ 215900 w 215900"/>
              <a:gd name="T9" fmla="*/ 83073 h 217488"/>
              <a:gd name="T10" fmla="*/ 149183 w 215900"/>
              <a:gd name="T11" fmla="*/ 134414 h 217488"/>
              <a:gd name="T12" fmla="*/ 174667 w 215900"/>
              <a:gd name="T13" fmla="*/ 217487 h 217488"/>
              <a:gd name="T14" fmla="*/ 107950 w 215900"/>
              <a:gd name="T15" fmla="*/ 166145 h 217488"/>
              <a:gd name="T16" fmla="*/ 41233 w 215900"/>
              <a:gd name="T17" fmla="*/ 217487 h 217488"/>
              <a:gd name="T18" fmla="*/ 66717 w 215900"/>
              <a:gd name="T19" fmla="*/ 134414 h 217488"/>
              <a:gd name="T20" fmla="*/ 66717 w 215900"/>
              <a:gd name="T21" fmla="*/ 83073 h 217488"/>
              <a:gd name="T22" fmla="*/ 149183 w 215900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7488">
                <a:moveTo>
                  <a:pt x="0" y="83073"/>
                </a:moveTo>
                <a:lnTo>
                  <a:pt x="82467" y="83073"/>
                </a:lnTo>
                <a:lnTo>
                  <a:pt x="107950" y="0"/>
                </a:lnTo>
                <a:lnTo>
                  <a:pt x="133433" y="83073"/>
                </a:lnTo>
                <a:lnTo>
                  <a:pt x="215900" y="83073"/>
                </a:lnTo>
                <a:lnTo>
                  <a:pt x="149183" y="134414"/>
                </a:lnTo>
                <a:lnTo>
                  <a:pt x="174667" y="217487"/>
                </a:lnTo>
                <a:lnTo>
                  <a:pt x="107950" y="166145"/>
                </a:lnTo>
                <a:lnTo>
                  <a:pt x="41233" y="217487"/>
                </a:lnTo>
                <a:lnTo>
                  <a:pt x="66717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五角星 16"/>
          <p:cNvSpPr>
            <a:spLocks/>
          </p:cNvSpPr>
          <p:nvPr/>
        </p:nvSpPr>
        <p:spPr bwMode="auto">
          <a:xfrm>
            <a:off x="10704513" y="635000"/>
            <a:ext cx="215900" cy="217488"/>
          </a:xfrm>
          <a:custGeom>
            <a:avLst/>
            <a:gdLst>
              <a:gd name="T0" fmla="*/ 0 w 215900"/>
              <a:gd name="T1" fmla="*/ 83073 h 217488"/>
              <a:gd name="T2" fmla="*/ 82467 w 215900"/>
              <a:gd name="T3" fmla="*/ 83073 h 217488"/>
              <a:gd name="T4" fmla="*/ 107950 w 215900"/>
              <a:gd name="T5" fmla="*/ 0 h 217488"/>
              <a:gd name="T6" fmla="*/ 133433 w 215900"/>
              <a:gd name="T7" fmla="*/ 83073 h 217488"/>
              <a:gd name="T8" fmla="*/ 215900 w 215900"/>
              <a:gd name="T9" fmla="*/ 83073 h 217488"/>
              <a:gd name="T10" fmla="*/ 149183 w 215900"/>
              <a:gd name="T11" fmla="*/ 134414 h 217488"/>
              <a:gd name="T12" fmla="*/ 174667 w 215900"/>
              <a:gd name="T13" fmla="*/ 217487 h 217488"/>
              <a:gd name="T14" fmla="*/ 107950 w 215900"/>
              <a:gd name="T15" fmla="*/ 166145 h 217488"/>
              <a:gd name="T16" fmla="*/ 41233 w 215900"/>
              <a:gd name="T17" fmla="*/ 217487 h 217488"/>
              <a:gd name="T18" fmla="*/ 66717 w 215900"/>
              <a:gd name="T19" fmla="*/ 134414 h 217488"/>
              <a:gd name="T20" fmla="*/ 66717 w 215900"/>
              <a:gd name="T21" fmla="*/ 83073 h 217488"/>
              <a:gd name="T22" fmla="*/ 149183 w 215900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7488">
                <a:moveTo>
                  <a:pt x="0" y="83073"/>
                </a:moveTo>
                <a:lnTo>
                  <a:pt x="82467" y="83073"/>
                </a:lnTo>
                <a:lnTo>
                  <a:pt x="107950" y="0"/>
                </a:lnTo>
                <a:lnTo>
                  <a:pt x="133433" y="83073"/>
                </a:lnTo>
                <a:lnTo>
                  <a:pt x="215900" y="83073"/>
                </a:lnTo>
                <a:lnTo>
                  <a:pt x="149183" y="134414"/>
                </a:lnTo>
                <a:lnTo>
                  <a:pt x="174667" y="217487"/>
                </a:lnTo>
                <a:lnTo>
                  <a:pt x="107950" y="166145"/>
                </a:lnTo>
                <a:lnTo>
                  <a:pt x="41233" y="217487"/>
                </a:lnTo>
                <a:lnTo>
                  <a:pt x="66717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五角星 17"/>
          <p:cNvSpPr>
            <a:spLocks/>
          </p:cNvSpPr>
          <p:nvPr/>
        </p:nvSpPr>
        <p:spPr bwMode="auto">
          <a:xfrm>
            <a:off x="10991850" y="635000"/>
            <a:ext cx="217488" cy="217488"/>
          </a:xfrm>
          <a:custGeom>
            <a:avLst/>
            <a:gdLst>
              <a:gd name="T0" fmla="*/ 0 w 217488"/>
              <a:gd name="T1" fmla="*/ 83073 h 217488"/>
              <a:gd name="T2" fmla="*/ 83073 w 217488"/>
              <a:gd name="T3" fmla="*/ 83073 h 217488"/>
              <a:gd name="T4" fmla="*/ 108744 w 217488"/>
              <a:gd name="T5" fmla="*/ 0 h 217488"/>
              <a:gd name="T6" fmla="*/ 134415 w 217488"/>
              <a:gd name="T7" fmla="*/ 83073 h 217488"/>
              <a:gd name="T8" fmla="*/ 217488 w 217488"/>
              <a:gd name="T9" fmla="*/ 83073 h 217488"/>
              <a:gd name="T10" fmla="*/ 150280 w 217488"/>
              <a:gd name="T11" fmla="*/ 134414 h 217488"/>
              <a:gd name="T12" fmla="*/ 175952 w 217488"/>
              <a:gd name="T13" fmla="*/ 217487 h 217488"/>
              <a:gd name="T14" fmla="*/ 108744 w 217488"/>
              <a:gd name="T15" fmla="*/ 166145 h 217488"/>
              <a:gd name="T16" fmla="*/ 41536 w 217488"/>
              <a:gd name="T17" fmla="*/ 217487 h 217488"/>
              <a:gd name="T18" fmla="*/ 67208 w 217488"/>
              <a:gd name="T19" fmla="*/ 134414 h 217488"/>
              <a:gd name="T20" fmla="*/ 67208 w 217488"/>
              <a:gd name="T21" fmla="*/ 83073 h 217488"/>
              <a:gd name="T22" fmla="*/ 150280 w 217488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7488" h="217488">
                <a:moveTo>
                  <a:pt x="0" y="83073"/>
                </a:moveTo>
                <a:lnTo>
                  <a:pt x="83073" y="83073"/>
                </a:lnTo>
                <a:lnTo>
                  <a:pt x="108744" y="0"/>
                </a:lnTo>
                <a:lnTo>
                  <a:pt x="134415" y="83073"/>
                </a:lnTo>
                <a:lnTo>
                  <a:pt x="217488" y="83073"/>
                </a:lnTo>
                <a:lnTo>
                  <a:pt x="150280" y="134414"/>
                </a:lnTo>
                <a:lnTo>
                  <a:pt x="175952" y="217487"/>
                </a:lnTo>
                <a:lnTo>
                  <a:pt x="108744" y="166145"/>
                </a:lnTo>
                <a:lnTo>
                  <a:pt x="41536" y="217487"/>
                </a:lnTo>
                <a:lnTo>
                  <a:pt x="67208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五角星 18"/>
          <p:cNvSpPr>
            <a:spLocks/>
          </p:cNvSpPr>
          <p:nvPr/>
        </p:nvSpPr>
        <p:spPr bwMode="auto">
          <a:xfrm>
            <a:off x="11280775" y="635000"/>
            <a:ext cx="215900" cy="217488"/>
          </a:xfrm>
          <a:custGeom>
            <a:avLst/>
            <a:gdLst>
              <a:gd name="T0" fmla="*/ 0 w 215900"/>
              <a:gd name="T1" fmla="*/ 83073 h 217488"/>
              <a:gd name="T2" fmla="*/ 82467 w 215900"/>
              <a:gd name="T3" fmla="*/ 83073 h 217488"/>
              <a:gd name="T4" fmla="*/ 107950 w 215900"/>
              <a:gd name="T5" fmla="*/ 0 h 217488"/>
              <a:gd name="T6" fmla="*/ 133433 w 215900"/>
              <a:gd name="T7" fmla="*/ 83073 h 217488"/>
              <a:gd name="T8" fmla="*/ 215900 w 215900"/>
              <a:gd name="T9" fmla="*/ 83073 h 217488"/>
              <a:gd name="T10" fmla="*/ 149183 w 215900"/>
              <a:gd name="T11" fmla="*/ 134414 h 217488"/>
              <a:gd name="T12" fmla="*/ 174667 w 215900"/>
              <a:gd name="T13" fmla="*/ 217487 h 217488"/>
              <a:gd name="T14" fmla="*/ 107950 w 215900"/>
              <a:gd name="T15" fmla="*/ 166145 h 217488"/>
              <a:gd name="T16" fmla="*/ 41233 w 215900"/>
              <a:gd name="T17" fmla="*/ 217487 h 217488"/>
              <a:gd name="T18" fmla="*/ 66717 w 215900"/>
              <a:gd name="T19" fmla="*/ 134414 h 217488"/>
              <a:gd name="T20" fmla="*/ 66717 w 215900"/>
              <a:gd name="T21" fmla="*/ 83073 h 217488"/>
              <a:gd name="T22" fmla="*/ 149183 w 215900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7488">
                <a:moveTo>
                  <a:pt x="0" y="83073"/>
                </a:moveTo>
                <a:lnTo>
                  <a:pt x="82467" y="83073"/>
                </a:lnTo>
                <a:lnTo>
                  <a:pt x="107950" y="0"/>
                </a:lnTo>
                <a:lnTo>
                  <a:pt x="133433" y="83073"/>
                </a:lnTo>
                <a:lnTo>
                  <a:pt x="215900" y="83073"/>
                </a:lnTo>
                <a:lnTo>
                  <a:pt x="149183" y="134414"/>
                </a:lnTo>
                <a:lnTo>
                  <a:pt x="174667" y="217487"/>
                </a:lnTo>
                <a:lnTo>
                  <a:pt x="107950" y="166145"/>
                </a:lnTo>
                <a:lnTo>
                  <a:pt x="41233" y="217487"/>
                </a:lnTo>
                <a:lnTo>
                  <a:pt x="66717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五角星 19"/>
          <p:cNvSpPr>
            <a:spLocks/>
          </p:cNvSpPr>
          <p:nvPr/>
        </p:nvSpPr>
        <p:spPr bwMode="auto">
          <a:xfrm>
            <a:off x="11550650" y="6334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五角星 20"/>
          <p:cNvSpPr>
            <a:spLocks/>
          </p:cNvSpPr>
          <p:nvPr/>
        </p:nvSpPr>
        <p:spPr bwMode="auto">
          <a:xfrm>
            <a:off x="7335837" y="646412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五角星 21"/>
          <p:cNvSpPr>
            <a:spLocks/>
          </p:cNvSpPr>
          <p:nvPr/>
        </p:nvSpPr>
        <p:spPr bwMode="auto">
          <a:xfrm>
            <a:off x="8509000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五角星 22"/>
          <p:cNvSpPr>
            <a:spLocks/>
          </p:cNvSpPr>
          <p:nvPr/>
        </p:nvSpPr>
        <p:spPr bwMode="auto">
          <a:xfrm>
            <a:off x="8796338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80" y="1919288"/>
            <a:ext cx="35433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35228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232" y="1238250"/>
            <a:ext cx="52768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</a:p>
        </p:txBody>
      </p:sp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5349082" y="3681904"/>
            <a:ext cx="57769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MEANING</a:t>
            </a:r>
          </a:p>
          <a:p>
            <a:pPr lvl="1" algn="ctr" eaLnBrk="1" hangingPunct="1"/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突显现实工作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团队沟通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的问题；</a:t>
            </a:r>
          </a:p>
          <a:p>
            <a:pPr lvl="1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如何把成功的知识技能有效传递给团队成员；</a:t>
            </a:r>
          </a:p>
          <a:p>
            <a:pPr lvl="1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激发员工的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创新意识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，实现工作思维上的突破。</a:t>
            </a:r>
          </a:p>
        </p:txBody>
      </p:sp>
      <p:pic>
        <p:nvPicPr>
          <p:cNvPr id="4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6" y="1736725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17"/>
          <p:cNvCxnSpPr>
            <a:cxnSpLocks noChangeShapeType="1"/>
          </p:cNvCxnSpPr>
          <p:nvPr/>
        </p:nvCxnSpPr>
        <p:spPr bwMode="auto">
          <a:xfrm>
            <a:off x="1600994" y="1447800"/>
            <a:ext cx="2808288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ysDash"/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4480719" y="1090613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水中捞月</a:t>
            </a:r>
          </a:p>
        </p:txBody>
      </p:sp>
      <p:sp>
        <p:nvSpPr>
          <p:cNvPr id="7" name="文本框 19"/>
          <p:cNvSpPr txBox="1">
            <a:spLocks noChangeArrowheads="1"/>
          </p:cNvSpPr>
          <p:nvPr/>
        </p:nvSpPr>
        <p:spPr bwMode="auto">
          <a:xfrm>
            <a:off x="5673827" y="1946918"/>
            <a:ext cx="4679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一个考验团队成员协作与团结的活动，在距离每个团队约七步远的地方放着团队活动所必需的物资，考验团队成员思考如何借助伙伴们的力量顺利取回物资。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规则：不过线，身体不能接触地面</a:t>
            </a:r>
          </a:p>
        </p:txBody>
      </p:sp>
      <p:grpSp>
        <p:nvGrpSpPr>
          <p:cNvPr id="8" name="组合 12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9" name="矩形 13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11" name="五角星 15"/>
          <p:cNvSpPr>
            <a:spLocks/>
          </p:cNvSpPr>
          <p:nvPr/>
        </p:nvSpPr>
        <p:spPr bwMode="auto">
          <a:xfrm>
            <a:off x="10488613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五角星 16"/>
          <p:cNvSpPr>
            <a:spLocks/>
          </p:cNvSpPr>
          <p:nvPr/>
        </p:nvSpPr>
        <p:spPr bwMode="auto">
          <a:xfrm>
            <a:off x="10775950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五角星 17"/>
          <p:cNvSpPr>
            <a:spLocks/>
          </p:cNvSpPr>
          <p:nvPr/>
        </p:nvSpPr>
        <p:spPr bwMode="auto">
          <a:xfrm>
            <a:off x="11064875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五角星 18"/>
          <p:cNvSpPr>
            <a:spLocks/>
          </p:cNvSpPr>
          <p:nvPr/>
        </p:nvSpPr>
        <p:spPr bwMode="auto">
          <a:xfrm>
            <a:off x="11352213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五角星 19"/>
          <p:cNvSpPr>
            <a:spLocks/>
          </p:cNvSpPr>
          <p:nvPr/>
        </p:nvSpPr>
        <p:spPr bwMode="auto">
          <a:xfrm>
            <a:off x="8220075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五角星 20"/>
          <p:cNvSpPr>
            <a:spLocks/>
          </p:cNvSpPr>
          <p:nvPr/>
        </p:nvSpPr>
        <p:spPr bwMode="auto">
          <a:xfrm>
            <a:off x="8509000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五角星 21"/>
          <p:cNvSpPr>
            <a:spLocks/>
          </p:cNvSpPr>
          <p:nvPr/>
        </p:nvSpPr>
        <p:spPr bwMode="auto">
          <a:xfrm>
            <a:off x="8796338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五角星 22"/>
          <p:cNvSpPr>
            <a:spLocks/>
          </p:cNvSpPr>
          <p:nvPr/>
        </p:nvSpPr>
        <p:spPr bwMode="auto">
          <a:xfrm>
            <a:off x="9083675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五角星 23"/>
          <p:cNvSpPr>
            <a:spLocks/>
          </p:cNvSpPr>
          <p:nvPr/>
        </p:nvSpPr>
        <p:spPr bwMode="auto">
          <a:xfrm>
            <a:off x="9355138" y="635000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249146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1209034"/>
            <a:ext cx="4241800" cy="431800"/>
          </a:xfrm>
          <a:prstGeom prst="rect">
            <a:avLst/>
          </a:prstGeom>
          <a:solidFill>
            <a:srgbClr val="C2DEF6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道德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小讲堂</a:t>
            </a: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575250" y="3701408"/>
            <a:ext cx="396081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1600" b="1" dirty="0">
                <a:solidFill>
                  <a:srgbClr val="F79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项目目标：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、增强团队成员对企业文化的认识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、增强团队成员的思想道德素质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、在活动中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文本框 7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体力： </a:t>
              </a:r>
            </a:p>
          </p:txBody>
        </p:sp>
      </p:grpSp>
      <p:sp>
        <p:nvSpPr>
          <p:cNvPr id="10" name="五角星 8"/>
          <p:cNvSpPr>
            <a:spLocks/>
          </p:cNvSpPr>
          <p:nvPr/>
        </p:nvSpPr>
        <p:spPr bwMode="auto">
          <a:xfrm>
            <a:off x="8256588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五角星 9"/>
          <p:cNvSpPr>
            <a:spLocks/>
          </p:cNvSpPr>
          <p:nvPr/>
        </p:nvSpPr>
        <p:spPr bwMode="auto">
          <a:xfrm>
            <a:off x="8543925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五角星 10"/>
          <p:cNvSpPr>
            <a:spLocks/>
          </p:cNvSpPr>
          <p:nvPr/>
        </p:nvSpPr>
        <p:spPr bwMode="auto">
          <a:xfrm>
            <a:off x="8832850" y="6207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五角星 11"/>
          <p:cNvSpPr>
            <a:spLocks/>
          </p:cNvSpPr>
          <p:nvPr/>
        </p:nvSpPr>
        <p:spPr bwMode="auto">
          <a:xfrm>
            <a:off x="10544175" y="61753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5250" y="2001196"/>
            <a:ext cx="48974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    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道德小讲堂是植入企业文化，先由老师分享案例，再由学员分享自己对于案例分享的收获与感受。可以是先进道德模范人物、“身边好人”的言传身教，“道德讲堂”宣扬美德、引人向善，其结果是道德故事在团队成员中传扬开来。</a:t>
            </a:r>
          </a:p>
        </p:txBody>
      </p:sp>
      <p:pic>
        <p:nvPicPr>
          <p:cNvPr id="15" name="Picture 13" descr="QQ截图20150702203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849606"/>
            <a:ext cx="5064125" cy="343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271551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0" y="742156"/>
            <a:ext cx="6264613" cy="465138"/>
            <a:chOff x="17461" y="0"/>
            <a:chExt cx="10962633" cy="464965"/>
          </a:xfrm>
          <a:solidFill>
            <a:srgbClr val="C2DEF6"/>
          </a:solidFill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17461" y="0"/>
              <a:ext cx="10962633" cy="417358"/>
            </a:xfrm>
            <a:prstGeom prst="rect">
              <a:avLst/>
            </a:prstGeom>
            <a:grpFill/>
            <a:ln>
              <a:noFill/>
            </a:ln>
            <a:effectLst>
              <a:outerShdw dist="23000" dir="5400000" algn="ctr" rotWithShape="0">
                <a:srgbClr val="000000">
                  <a:alpha val="2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17461" y="47607"/>
              <a:ext cx="5276850" cy="4173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说明</a:t>
              </a: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68589" y="1422533"/>
            <a:ext cx="7065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所有人员围成一个大圆圈，面朝同一个圆心，喊出一个句子“源昌置业有你更精彩”，刚开始的时候双手拍左边伙伴的肩膀喊“一”，再拍右边伙伴的肩膀也喊“一”，然后面朝圆心鼓掌喊“源”，依次类推，直到在规定的时间内喊完“源昌置业有你更精彩”。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4" y="1434931"/>
            <a:ext cx="3592512" cy="268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64" y="2827168"/>
            <a:ext cx="3759200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25264" y="4332118"/>
            <a:ext cx="69580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MEANING:</a:t>
            </a:r>
          </a:p>
          <a:p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1、鼓舞士气、振奋人心，</a:t>
            </a:r>
          </a:p>
          <a:p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2、增强团队协作沟通，强化团队凝聚力。</a:t>
            </a:r>
            <a:r>
              <a: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10" name="矩形 10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文本框 11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4568589" y="2760493"/>
            <a:ext cx="2808287" cy="1497013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源昌置业</a:t>
            </a:r>
          </a:p>
          <a:p>
            <a:pPr algn="ctr" font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有你更精彩</a:t>
            </a:r>
          </a:p>
        </p:txBody>
      </p:sp>
      <p:cxnSp>
        <p:nvCxnSpPr>
          <p:cNvPr id="13" name="直接连接符 14"/>
          <p:cNvCxnSpPr>
            <a:cxnSpLocks noChangeShapeType="1"/>
          </p:cNvCxnSpPr>
          <p:nvPr/>
        </p:nvCxnSpPr>
        <p:spPr bwMode="auto">
          <a:xfrm>
            <a:off x="247414" y="4246393"/>
            <a:ext cx="7129462" cy="17463"/>
          </a:xfrm>
          <a:prstGeom prst="line">
            <a:avLst/>
          </a:prstGeom>
          <a:noFill/>
          <a:ln w="2857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5"/>
          <p:cNvCxnSpPr>
            <a:cxnSpLocks noChangeShapeType="1"/>
          </p:cNvCxnSpPr>
          <p:nvPr/>
        </p:nvCxnSpPr>
        <p:spPr bwMode="auto">
          <a:xfrm>
            <a:off x="4568589" y="2752556"/>
            <a:ext cx="7291387" cy="7937"/>
          </a:xfrm>
          <a:prstGeom prst="line">
            <a:avLst/>
          </a:prstGeom>
          <a:noFill/>
          <a:ln w="2857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8"/>
          <p:cNvCxnSpPr>
            <a:cxnSpLocks noChangeShapeType="1"/>
          </p:cNvCxnSpPr>
          <p:nvPr/>
        </p:nvCxnSpPr>
        <p:spPr bwMode="auto">
          <a:xfrm>
            <a:off x="4568589" y="1434931"/>
            <a:ext cx="0" cy="2828925"/>
          </a:xfrm>
          <a:prstGeom prst="line">
            <a:avLst/>
          </a:prstGeom>
          <a:noFill/>
          <a:ln w="2857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9"/>
          <p:cNvCxnSpPr>
            <a:cxnSpLocks noChangeShapeType="1"/>
          </p:cNvCxnSpPr>
          <p:nvPr/>
        </p:nvCxnSpPr>
        <p:spPr bwMode="auto">
          <a:xfrm>
            <a:off x="7376876" y="2752556"/>
            <a:ext cx="0" cy="2951162"/>
          </a:xfrm>
          <a:prstGeom prst="line">
            <a:avLst/>
          </a:prstGeom>
          <a:noFill/>
          <a:ln w="2857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五角星 28"/>
          <p:cNvSpPr>
            <a:spLocks/>
          </p:cNvSpPr>
          <p:nvPr/>
        </p:nvSpPr>
        <p:spPr bwMode="auto">
          <a:xfrm>
            <a:off x="8220075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五角星 29"/>
          <p:cNvSpPr>
            <a:spLocks/>
          </p:cNvSpPr>
          <p:nvPr/>
        </p:nvSpPr>
        <p:spPr bwMode="auto">
          <a:xfrm>
            <a:off x="8509000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五角星 30"/>
          <p:cNvSpPr>
            <a:spLocks/>
          </p:cNvSpPr>
          <p:nvPr/>
        </p:nvSpPr>
        <p:spPr bwMode="auto">
          <a:xfrm>
            <a:off x="8796338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五角星 33"/>
          <p:cNvSpPr>
            <a:spLocks/>
          </p:cNvSpPr>
          <p:nvPr/>
        </p:nvSpPr>
        <p:spPr bwMode="auto">
          <a:xfrm>
            <a:off x="10445750" y="635000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五角星 34"/>
          <p:cNvSpPr>
            <a:spLocks/>
          </p:cNvSpPr>
          <p:nvPr/>
        </p:nvSpPr>
        <p:spPr bwMode="auto">
          <a:xfrm>
            <a:off x="10733088" y="635000"/>
            <a:ext cx="217487" cy="215900"/>
          </a:xfrm>
          <a:custGeom>
            <a:avLst/>
            <a:gdLst>
              <a:gd name="T0" fmla="*/ 0 w 217487"/>
              <a:gd name="T1" fmla="*/ 82466 h 215900"/>
              <a:gd name="T2" fmla="*/ 83073 w 217487"/>
              <a:gd name="T3" fmla="*/ 82467 h 215900"/>
              <a:gd name="T4" fmla="*/ 108744 w 217487"/>
              <a:gd name="T5" fmla="*/ 0 h 215900"/>
              <a:gd name="T6" fmla="*/ 134414 w 217487"/>
              <a:gd name="T7" fmla="*/ 82467 h 215900"/>
              <a:gd name="T8" fmla="*/ 217487 w 217487"/>
              <a:gd name="T9" fmla="*/ 82466 h 215900"/>
              <a:gd name="T10" fmla="*/ 150279 w 217487"/>
              <a:gd name="T11" fmla="*/ 133433 h 215900"/>
              <a:gd name="T12" fmla="*/ 175951 w 217487"/>
              <a:gd name="T13" fmla="*/ 215899 h 215900"/>
              <a:gd name="T14" fmla="*/ 108744 w 217487"/>
              <a:gd name="T15" fmla="*/ 164932 h 215900"/>
              <a:gd name="T16" fmla="*/ 41536 w 217487"/>
              <a:gd name="T17" fmla="*/ 215899 h 215900"/>
              <a:gd name="T18" fmla="*/ 67208 w 217487"/>
              <a:gd name="T19" fmla="*/ 133433 h 215900"/>
              <a:gd name="T20" fmla="*/ 67208 w 217487"/>
              <a:gd name="T21" fmla="*/ 82467 h 215900"/>
              <a:gd name="T22" fmla="*/ 150279 w 217487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7487" h="215900">
                <a:moveTo>
                  <a:pt x="0" y="82466"/>
                </a:moveTo>
                <a:lnTo>
                  <a:pt x="83073" y="82467"/>
                </a:lnTo>
                <a:lnTo>
                  <a:pt x="108744" y="0"/>
                </a:lnTo>
                <a:lnTo>
                  <a:pt x="134414" y="82467"/>
                </a:lnTo>
                <a:lnTo>
                  <a:pt x="217487" y="82466"/>
                </a:lnTo>
                <a:lnTo>
                  <a:pt x="150279" y="133433"/>
                </a:lnTo>
                <a:lnTo>
                  <a:pt x="175951" y="215899"/>
                </a:lnTo>
                <a:lnTo>
                  <a:pt x="108744" y="164932"/>
                </a:lnTo>
                <a:lnTo>
                  <a:pt x="41536" y="215899"/>
                </a:lnTo>
                <a:lnTo>
                  <a:pt x="67208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147766" y="239712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212981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8"/>
          <p:cNvCxnSpPr>
            <a:cxnSpLocks noChangeShapeType="1"/>
          </p:cNvCxnSpPr>
          <p:nvPr/>
        </p:nvCxnSpPr>
        <p:spPr bwMode="auto">
          <a:xfrm>
            <a:off x="10752138" y="1348087"/>
            <a:ext cx="0" cy="3106737"/>
          </a:xfrm>
          <a:prstGeom prst="line">
            <a:avLst/>
          </a:prstGeom>
          <a:noFill/>
          <a:ln w="25400" cmpd="sng">
            <a:solidFill>
              <a:srgbClr val="4BACC6"/>
            </a:solidFill>
            <a:prstDash val="dashDot"/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0" y="930574"/>
            <a:ext cx="4519612" cy="417513"/>
            <a:chOff x="0" y="0"/>
            <a:chExt cx="10980094" cy="417358"/>
          </a:xfrm>
          <a:solidFill>
            <a:srgbClr val="C2DEF6"/>
          </a:solidFill>
        </p:grpSpPr>
        <p:sp>
          <p:nvSpPr>
            <p:cNvPr id="4" name="矩形 2"/>
            <p:cNvSpPr>
              <a:spLocks noChangeArrowheads="1"/>
            </p:cNvSpPr>
            <p:nvPr/>
          </p:nvSpPr>
          <p:spPr bwMode="auto">
            <a:xfrm>
              <a:off x="17461" y="0"/>
              <a:ext cx="10962633" cy="417358"/>
            </a:xfrm>
            <a:prstGeom prst="rect">
              <a:avLst/>
            </a:prstGeom>
            <a:grpFill/>
            <a:ln>
              <a:noFill/>
            </a:ln>
            <a:effectLst>
              <a:outerShdw dist="23000" dir="5400000" algn="ctr" rotWithShape="0">
                <a:srgbClr val="000000">
                  <a:alpha val="2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0" y="0"/>
              <a:ext cx="5276850" cy="4173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说明</a:t>
              </a:r>
            </a:p>
          </p:txBody>
        </p:sp>
      </p:grpSp>
      <p:grpSp>
        <p:nvGrpSpPr>
          <p:cNvPr id="6" name="组合 4"/>
          <p:cNvGrpSpPr>
            <a:grpSpLocks/>
          </p:cNvGrpSpPr>
          <p:nvPr/>
        </p:nvGrpSpPr>
        <p:grpSpPr bwMode="auto">
          <a:xfrm>
            <a:off x="9848851" y="4167487"/>
            <a:ext cx="1806575" cy="1490662"/>
            <a:chOff x="0" y="0"/>
            <a:chExt cx="1807651" cy="1489821"/>
          </a:xfrm>
        </p:grpSpPr>
        <p:sp>
          <p:nvSpPr>
            <p:cNvPr id="7" name="六边形 5"/>
            <p:cNvSpPr>
              <a:spLocks noChangeArrowheads="1"/>
            </p:cNvSpPr>
            <p:nvPr/>
          </p:nvSpPr>
          <p:spPr bwMode="auto">
            <a:xfrm>
              <a:off x="39711" y="0"/>
              <a:ext cx="1728229" cy="148982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0" y="327404"/>
              <a:ext cx="1807651" cy="33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10"/>
          <p:cNvCxnSpPr>
            <a:cxnSpLocks noChangeShapeType="1"/>
          </p:cNvCxnSpPr>
          <p:nvPr/>
        </p:nvCxnSpPr>
        <p:spPr bwMode="auto">
          <a:xfrm>
            <a:off x="7248526" y="4921549"/>
            <a:ext cx="2640012" cy="0"/>
          </a:xfrm>
          <a:prstGeom prst="line">
            <a:avLst/>
          </a:prstGeom>
          <a:noFill/>
          <a:ln w="25400" cmpd="sng">
            <a:solidFill>
              <a:srgbClr val="4BACC6"/>
            </a:solidFill>
            <a:prstDash val="dashDot"/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4954588" y="4629449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雷区大逃亡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21326" y="1814812"/>
            <a:ext cx="48117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在四米布满地雷的死亡地带中只可以留下两个脚印，后面追兵正袭来，怎样成功跨越快速逃生？</a:t>
            </a:r>
          </a:p>
          <a:p>
            <a:pPr eaLnBrk="1" hangingPunct="1"/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632451" y="2867324"/>
            <a:ext cx="4545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MEANING:</a:t>
            </a:r>
          </a:p>
          <a:p>
            <a:pPr eaLnBrk="1" hangingPunct="1"/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团队精神的高度体现</a:t>
            </a:r>
          </a:p>
          <a:p>
            <a:pPr eaLnBrk="1" hangingPunct="1"/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培养大家为了团队的利益，无私奉献的精神。</a:t>
            </a:r>
          </a:p>
          <a:p>
            <a:pPr eaLnBrk="1" hangingPunct="1"/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感恩的心感谢队员</a:t>
            </a:r>
          </a:p>
          <a:p>
            <a:pPr eaLnBrk="1" hangingPunct="1"/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用拥抱、用欢呼肯定我们自己与身边的伙伴。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4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14" name="矩形 15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文本框 16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16" name="五角星 17"/>
          <p:cNvSpPr>
            <a:spLocks/>
          </p:cNvSpPr>
          <p:nvPr/>
        </p:nvSpPr>
        <p:spPr bwMode="auto">
          <a:xfrm>
            <a:off x="8220075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五角星 18"/>
          <p:cNvSpPr>
            <a:spLocks/>
          </p:cNvSpPr>
          <p:nvPr/>
        </p:nvSpPr>
        <p:spPr bwMode="auto">
          <a:xfrm>
            <a:off x="8509000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五角星 19"/>
          <p:cNvSpPr>
            <a:spLocks/>
          </p:cNvSpPr>
          <p:nvPr/>
        </p:nvSpPr>
        <p:spPr bwMode="auto">
          <a:xfrm>
            <a:off x="8796338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五角星 20"/>
          <p:cNvSpPr>
            <a:spLocks/>
          </p:cNvSpPr>
          <p:nvPr/>
        </p:nvSpPr>
        <p:spPr bwMode="auto">
          <a:xfrm>
            <a:off x="9083675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五角星 22"/>
          <p:cNvSpPr>
            <a:spLocks/>
          </p:cNvSpPr>
          <p:nvPr/>
        </p:nvSpPr>
        <p:spPr bwMode="auto">
          <a:xfrm>
            <a:off x="10464800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五角星 23"/>
          <p:cNvSpPr>
            <a:spLocks/>
          </p:cNvSpPr>
          <p:nvPr/>
        </p:nvSpPr>
        <p:spPr bwMode="auto">
          <a:xfrm>
            <a:off x="10752138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五角星 24"/>
          <p:cNvSpPr>
            <a:spLocks/>
          </p:cNvSpPr>
          <p:nvPr/>
        </p:nvSpPr>
        <p:spPr bwMode="auto">
          <a:xfrm>
            <a:off x="11039475" y="636588"/>
            <a:ext cx="217488" cy="215900"/>
          </a:xfrm>
          <a:custGeom>
            <a:avLst/>
            <a:gdLst>
              <a:gd name="T0" fmla="*/ 0 w 217488"/>
              <a:gd name="T1" fmla="*/ 82466 h 215900"/>
              <a:gd name="T2" fmla="*/ 83073 w 217488"/>
              <a:gd name="T3" fmla="*/ 82467 h 215900"/>
              <a:gd name="T4" fmla="*/ 108744 w 217488"/>
              <a:gd name="T5" fmla="*/ 0 h 215900"/>
              <a:gd name="T6" fmla="*/ 134415 w 217488"/>
              <a:gd name="T7" fmla="*/ 82467 h 215900"/>
              <a:gd name="T8" fmla="*/ 217488 w 217488"/>
              <a:gd name="T9" fmla="*/ 82466 h 215900"/>
              <a:gd name="T10" fmla="*/ 150280 w 217488"/>
              <a:gd name="T11" fmla="*/ 133433 h 215900"/>
              <a:gd name="T12" fmla="*/ 175952 w 217488"/>
              <a:gd name="T13" fmla="*/ 215899 h 215900"/>
              <a:gd name="T14" fmla="*/ 108744 w 217488"/>
              <a:gd name="T15" fmla="*/ 164932 h 215900"/>
              <a:gd name="T16" fmla="*/ 41536 w 217488"/>
              <a:gd name="T17" fmla="*/ 215899 h 215900"/>
              <a:gd name="T18" fmla="*/ 67208 w 217488"/>
              <a:gd name="T19" fmla="*/ 133433 h 215900"/>
              <a:gd name="T20" fmla="*/ 67208 w 217488"/>
              <a:gd name="T21" fmla="*/ 82467 h 215900"/>
              <a:gd name="T22" fmla="*/ 150280 w 217488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7488" h="215900">
                <a:moveTo>
                  <a:pt x="0" y="82466"/>
                </a:moveTo>
                <a:lnTo>
                  <a:pt x="83073" y="82467"/>
                </a:lnTo>
                <a:lnTo>
                  <a:pt x="108744" y="0"/>
                </a:lnTo>
                <a:lnTo>
                  <a:pt x="134415" y="82467"/>
                </a:lnTo>
                <a:lnTo>
                  <a:pt x="217488" y="82466"/>
                </a:lnTo>
                <a:lnTo>
                  <a:pt x="150280" y="133433"/>
                </a:lnTo>
                <a:lnTo>
                  <a:pt x="175952" y="215899"/>
                </a:lnTo>
                <a:lnTo>
                  <a:pt x="108744" y="164932"/>
                </a:lnTo>
                <a:lnTo>
                  <a:pt x="41536" y="215899"/>
                </a:lnTo>
                <a:lnTo>
                  <a:pt x="67208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1675606"/>
            <a:ext cx="4102100" cy="3506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26873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1053818"/>
            <a:ext cx="52768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</a:p>
        </p:txBody>
      </p:sp>
      <p:cxnSp>
        <p:nvCxnSpPr>
          <p:cNvPr id="3" name="直接连接符 7"/>
          <p:cNvCxnSpPr>
            <a:cxnSpLocks noChangeShapeType="1"/>
          </p:cNvCxnSpPr>
          <p:nvPr/>
        </p:nvCxnSpPr>
        <p:spPr bwMode="auto">
          <a:xfrm>
            <a:off x="1165022" y="1628775"/>
            <a:ext cx="0" cy="1027113"/>
          </a:xfrm>
          <a:prstGeom prst="line">
            <a:avLst/>
          </a:prstGeom>
          <a:noFill/>
          <a:ln w="28575" cmpd="sng">
            <a:solidFill>
              <a:srgbClr val="FFC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1770063" y="4064171"/>
            <a:ext cx="9042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MEANING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鼓励参训者克服无谓的心理恐惧来取得成功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同时体验和建立团队成员之间的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信任感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这种信任感是团队建立的基础，可以使队员们在实际工作中和谐相处，配合默契。</a:t>
            </a:r>
          </a:p>
        </p:txBody>
      </p:sp>
      <p:cxnSp>
        <p:nvCxnSpPr>
          <p:cNvPr id="5" name="直接连接符 17"/>
          <p:cNvCxnSpPr>
            <a:cxnSpLocks noChangeShapeType="1"/>
          </p:cNvCxnSpPr>
          <p:nvPr/>
        </p:nvCxnSpPr>
        <p:spPr bwMode="auto">
          <a:xfrm>
            <a:off x="1560584" y="1262575"/>
            <a:ext cx="2808288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ysDash"/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4440309" y="905388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信任背摔</a:t>
            </a:r>
          </a:p>
        </p:txBody>
      </p:sp>
      <p:sp>
        <p:nvSpPr>
          <p:cNvPr id="7" name="文本框 19"/>
          <p:cNvSpPr txBox="1">
            <a:spLocks noChangeArrowheads="1"/>
          </p:cNvSpPr>
          <p:nvPr/>
        </p:nvSpPr>
        <p:spPr bwMode="auto">
          <a:xfrm>
            <a:off x="6121400" y="1895646"/>
            <a:ext cx="52673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这是一个震撼性较强的挑战训练项目。在项目中每个参训者站在</a:t>
            </a: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米或</a:t>
            </a: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高的甲板的边缘，背向后仰倒，由甲板下的本组其他学员展臂接住。以背摔者挺直身体仰倒，视为成功。此项目要求参训者，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自信并且充分信任队友与所在团队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8" name="组合 16"/>
          <p:cNvGrpSpPr>
            <a:grpSpLocks/>
          </p:cNvGrpSpPr>
          <p:nvPr/>
        </p:nvGrpSpPr>
        <p:grpSpPr bwMode="auto">
          <a:xfrm>
            <a:off x="244272" y="2636838"/>
            <a:ext cx="1808163" cy="1490662"/>
            <a:chOff x="0" y="0"/>
            <a:chExt cx="1807651" cy="1489821"/>
          </a:xfrm>
        </p:grpSpPr>
        <p:sp>
          <p:nvSpPr>
            <p:cNvPr id="9" name="六边形 20"/>
            <p:cNvSpPr>
              <a:spLocks noChangeArrowheads="1"/>
            </p:cNvSpPr>
            <p:nvPr/>
          </p:nvSpPr>
          <p:spPr bwMode="auto">
            <a:xfrm>
              <a:off x="39677" y="0"/>
              <a:ext cx="1728297" cy="1489821"/>
            </a:xfrm>
            <a:prstGeom prst="hexagon">
              <a:avLst>
                <a:gd name="adj" fmla="val 25001"/>
                <a:gd name="vf" fmla="val 115470"/>
              </a:avLst>
            </a:prstGeom>
            <a:solidFill>
              <a:srgbClr val="FD7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0" y="327404"/>
              <a:ext cx="18076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信任</a:t>
              </a:r>
            </a:p>
          </p:txBody>
        </p:sp>
      </p:grpSp>
      <p:pic>
        <p:nvPicPr>
          <p:cNvPr id="11" name="Picture 9" descr="背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99" y="1947863"/>
            <a:ext cx="3282950" cy="217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248525" y="533400"/>
            <a:ext cx="4751388" cy="417513"/>
            <a:chOff x="0" y="0"/>
            <a:chExt cx="4752528" cy="417513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0" y="0"/>
              <a:ext cx="4752528" cy="417513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216024" y="27842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智力：                      体力：</a:t>
              </a:r>
            </a:p>
          </p:txBody>
        </p:sp>
      </p:grpSp>
      <p:sp>
        <p:nvSpPr>
          <p:cNvPr id="15" name="五角星 15"/>
          <p:cNvSpPr>
            <a:spLocks/>
          </p:cNvSpPr>
          <p:nvPr/>
        </p:nvSpPr>
        <p:spPr bwMode="auto">
          <a:xfrm>
            <a:off x="10417175" y="635000"/>
            <a:ext cx="215900" cy="217488"/>
          </a:xfrm>
          <a:custGeom>
            <a:avLst/>
            <a:gdLst>
              <a:gd name="T0" fmla="*/ 0 w 215900"/>
              <a:gd name="T1" fmla="*/ 83073 h 217488"/>
              <a:gd name="T2" fmla="*/ 82467 w 215900"/>
              <a:gd name="T3" fmla="*/ 83073 h 217488"/>
              <a:gd name="T4" fmla="*/ 107950 w 215900"/>
              <a:gd name="T5" fmla="*/ 0 h 217488"/>
              <a:gd name="T6" fmla="*/ 133433 w 215900"/>
              <a:gd name="T7" fmla="*/ 83073 h 217488"/>
              <a:gd name="T8" fmla="*/ 215900 w 215900"/>
              <a:gd name="T9" fmla="*/ 83073 h 217488"/>
              <a:gd name="T10" fmla="*/ 149183 w 215900"/>
              <a:gd name="T11" fmla="*/ 134414 h 217488"/>
              <a:gd name="T12" fmla="*/ 174667 w 215900"/>
              <a:gd name="T13" fmla="*/ 217487 h 217488"/>
              <a:gd name="T14" fmla="*/ 107950 w 215900"/>
              <a:gd name="T15" fmla="*/ 166145 h 217488"/>
              <a:gd name="T16" fmla="*/ 41233 w 215900"/>
              <a:gd name="T17" fmla="*/ 217487 h 217488"/>
              <a:gd name="T18" fmla="*/ 66717 w 215900"/>
              <a:gd name="T19" fmla="*/ 134414 h 217488"/>
              <a:gd name="T20" fmla="*/ 66717 w 215900"/>
              <a:gd name="T21" fmla="*/ 83073 h 217488"/>
              <a:gd name="T22" fmla="*/ 149183 w 215900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7488">
                <a:moveTo>
                  <a:pt x="0" y="83073"/>
                </a:moveTo>
                <a:lnTo>
                  <a:pt x="82467" y="83073"/>
                </a:lnTo>
                <a:lnTo>
                  <a:pt x="107950" y="0"/>
                </a:lnTo>
                <a:lnTo>
                  <a:pt x="133433" y="83073"/>
                </a:lnTo>
                <a:lnTo>
                  <a:pt x="215900" y="83073"/>
                </a:lnTo>
                <a:lnTo>
                  <a:pt x="149183" y="134414"/>
                </a:lnTo>
                <a:lnTo>
                  <a:pt x="174667" y="217487"/>
                </a:lnTo>
                <a:lnTo>
                  <a:pt x="107950" y="166145"/>
                </a:lnTo>
                <a:lnTo>
                  <a:pt x="41233" y="217487"/>
                </a:lnTo>
                <a:lnTo>
                  <a:pt x="66717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五角星 16"/>
          <p:cNvSpPr>
            <a:spLocks/>
          </p:cNvSpPr>
          <p:nvPr/>
        </p:nvSpPr>
        <p:spPr bwMode="auto">
          <a:xfrm>
            <a:off x="10704513" y="635000"/>
            <a:ext cx="215900" cy="217488"/>
          </a:xfrm>
          <a:custGeom>
            <a:avLst/>
            <a:gdLst>
              <a:gd name="T0" fmla="*/ 0 w 215900"/>
              <a:gd name="T1" fmla="*/ 83073 h 217488"/>
              <a:gd name="T2" fmla="*/ 82467 w 215900"/>
              <a:gd name="T3" fmla="*/ 83073 h 217488"/>
              <a:gd name="T4" fmla="*/ 107950 w 215900"/>
              <a:gd name="T5" fmla="*/ 0 h 217488"/>
              <a:gd name="T6" fmla="*/ 133433 w 215900"/>
              <a:gd name="T7" fmla="*/ 83073 h 217488"/>
              <a:gd name="T8" fmla="*/ 215900 w 215900"/>
              <a:gd name="T9" fmla="*/ 83073 h 217488"/>
              <a:gd name="T10" fmla="*/ 149183 w 215900"/>
              <a:gd name="T11" fmla="*/ 134414 h 217488"/>
              <a:gd name="T12" fmla="*/ 174667 w 215900"/>
              <a:gd name="T13" fmla="*/ 217487 h 217488"/>
              <a:gd name="T14" fmla="*/ 107950 w 215900"/>
              <a:gd name="T15" fmla="*/ 166145 h 217488"/>
              <a:gd name="T16" fmla="*/ 41233 w 215900"/>
              <a:gd name="T17" fmla="*/ 217487 h 217488"/>
              <a:gd name="T18" fmla="*/ 66717 w 215900"/>
              <a:gd name="T19" fmla="*/ 134414 h 217488"/>
              <a:gd name="T20" fmla="*/ 66717 w 215900"/>
              <a:gd name="T21" fmla="*/ 83073 h 217488"/>
              <a:gd name="T22" fmla="*/ 149183 w 215900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7488">
                <a:moveTo>
                  <a:pt x="0" y="83073"/>
                </a:moveTo>
                <a:lnTo>
                  <a:pt x="82467" y="83073"/>
                </a:lnTo>
                <a:lnTo>
                  <a:pt x="107950" y="0"/>
                </a:lnTo>
                <a:lnTo>
                  <a:pt x="133433" y="83073"/>
                </a:lnTo>
                <a:lnTo>
                  <a:pt x="215900" y="83073"/>
                </a:lnTo>
                <a:lnTo>
                  <a:pt x="149183" y="134414"/>
                </a:lnTo>
                <a:lnTo>
                  <a:pt x="174667" y="217487"/>
                </a:lnTo>
                <a:lnTo>
                  <a:pt x="107950" y="166145"/>
                </a:lnTo>
                <a:lnTo>
                  <a:pt x="41233" y="217487"/>
                </a:lnTo>
                <a:lnTo>
                  <a:pt x="66717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五角星 17"/>
          <p:cNvSpPr>
            <a:spLocks/>
          </p:cNvSpPr>
          <p:nvPr/>
        </p:nvSpPr>
        <p:spPr bwMode="auto">
          <a:xfrm>
            <a:off x="10991850" y="635000"/>
            <a:ext cx="217488" cy="217488"/>
          </a:xfrm>
          <a:custGeom>
            <a:avLst/>
            <a:gdLst>
              <a:gd name="T0" fmla="*/ 0 w 217488"/>
              <a:gd name="T1" fmla="*/ 83073 h 217488"/>
              <a:gd name="T2" fmla="*/ 83073 w 217488"/>
              <a:gd name="T3" fmla="*/ 83073 h 217488"/>
              <a:gd name="T4" fmla="*/ 108744 w 217488"/>
              <a:gd name="T5" fmla="*/ 0 h 217488"/>
              <a:gd name="T6" fmla="*/ 134415 w 217488"/>
              <a:gd name="T7" fmla="*/ 83073 h 217488"/>
              <a:gd name="T8" fmla="*/ 217488 w 217488"/>
              <a:gd name="T9" fmla="*/ 83073 h 217488"/>
              <a:gd name="T10" fmla="*/ 150280 w 217488"/>
              <a:gd name="T11" fmla="*/ 134414 h 217488"/>
              <a:gd name="T12" fmla="*/ 175952 w 217488"/>
              <a:gd name="T13" fmla="*/ 217487 h 217488"/>
              <a:gd name="T14" fmla="*/ 108744 w 217488"/>
              <a:gd name="T15" fmla="*/ 166145 h 217488"/>
              <a:gd name="T16" fmla="*/ 41536 w 217488"/>
              <a:gd name="T17" fmla="*/ 217487 h 217488"/>
              <a:gd name="T18" fmla="*/ 67208 w 217488"/>
              <a:gd name="T19" fmla="*/ 134414 h 217488"/>
              <a:gd name="T20" fmla="*/ 67208 w 217488"/>
              <a:gd name="T21" fmla="*/ 83073 h 217488"/>
              <a:gd name="T22" fmla="*/ 150280 w 217488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7488" h="217488">
                <a:moveTo>
                  <a:pt x="0" y="83073"/>
                </a:moveTo>
                <a:lnTo>
                  <a:pt x="83073" y="83073"/>
                </a:lnTo>
                <a:lnTo>
                  <a:pt x="108744" y="0"/>
                </a:lnTo>
                <a:lnTo>
                  <a:pt x="134415" y="83073"/>
                </a:lnTo>
                <a:lnTo>
                  <a:pt x="217488" y="83073"/>
                </a:lnTo>
                <a:lnTo>
                  <a:pt x="150280" y="134414"/>
                </a:lnTo>
                <a:lnTo>
                  <a:pt x="175952" y="217487"/>
                </a:lnTo>
                <a:lnTo>
                  <a:pt x="108744" y="166145"/>
                </a:lnTo>
                <a:lnTo>
                  <a:pt x="41536" y="217487"/>
                </a:lnTo>
                <a:lnTo>
                  <a:pt x="67208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五角星 18"/>
          <p:cNvSpPr>
            <a:spLocks/>
          </p:cNvSpPr>
          <p:nvPr/>
        </p:nvSpPr>
        <p:spPr bwMode="auto">
          <a:xfrm>
            <a:off x="11280775" y="635000"/>
            <a:ext cx="215900" cy="217488"/>
          </a:xfrm>
          <a:custGeom>
            <a:avLst/>
            <a:gdLst>
              <a:gd name="T0" fmla="*/ 0 w 215900"/>
              <a:gd name="T1" fmla="*/ 83073 h 217488"/>
              <a:gd name="T2" fmla="*/ 82467 w 215900"/>
              <a:gd name="T3" fmla="*/ 83073 h 217488"/>
              <a:gd name="T4" fmla="*/ 107950 w 215900"/>
              <a:gd name="T5" fmla="*/ 0 h 217488"/>
              <a:gd name="T6" fmla="*/ 133433 w 215900"/>
              <a:gd name="T7" fmla="*/ 83073 h 217488"/>
              <a:gd name="T8" fmla="*/ 215900 w 215900"/>
              <a:gd name="T9" fmla="*/ 83073 h 217488"/>
              <a:gd name="T10" fmla="*/ 149183 w 215900"/>
              <a:gd name="T11" fmla="*/ 134414 h 217488"/>
              <a:gd name="T12" fmla="*/ 174667 w 215900"/>
              <a:gd name="T13" fmla="*/ 217487 h 217488"/>
              <a:gd name="T14" fmla="*/ 107950 w 215900"/>
              <a:gd name="T15" fmla="*/ 166145 h 217488"/>
              <a:gd name="T16" fmla="*/ 41233 w 215900"/>
              <a:gd name="T17" fmla="*/ 217487 h 217488"/>
              <a:gd name="T18" fmla="*/ 66717 w 215900"/>
              <a:gd name="T19" fmla="*/ 134414 h 217488"/>
              <a:gd name="T20" fmla="*/ 66717 w 215900"/>
              <a:gd name="T21" fmla="*/ 83073 h 217488"/>
              <a:gd name="T22" fmla="*/ 149183 w 215900"/>
              <a:gd name="T23" fmla="*/ 166145 h 217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7488">
                <a:moveTo>
                  <a:pt x="0" y="83073"/>
                </a:moveTo>
                <a:lnTo>
                  <a:pt x="82467" y="83073"/>
                </a:lnTo>
                <a:lnTo>
                  <a:pt x="107950" y="0"/>
                </a:lnTo>
                <a:lnTo>
                  <a:pt x="133433" y="83073"/>
                </a:lnTo>
                <a:lnTo>
                  <a:pt x="215900" y="83073"/>
                </a:lnTo>
                <a:lnTo>
                  <a:pt x="149183" y="134414"/>
                </a:lnTo>
                <a:lnTo>
                  <a:pt x="174667" y="217487"/>
                </a:lnTo>
                <a:lnTo>
                  <a:pt x="107950" y="166145"/>
                </a:lnTo>
                <a:lnTo>
                  <a:pt x="41233" y="217487"/>
                </a:lnTo>
                <a:lnTo>
                  <a:pt x="66717" y="134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五角星 19"/>
          <p:cNvSpPr>
            <a:spLocks/>
          </p:cNvSpPr>
          <p:nvPr/>
        </p:nvSpPr>
        <p:spPr bwMode="auto">
          <a:xfrm>
            <a:off x="11550650" y="633413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五角星 20"/>
          <p:cNvSpPr>
            <a:spLocks/>
          </p:cNvSpPr>
          <p:nvPr/>
        </p:nvSpPr>
        <p:spPr bwMode="auto">
          <a:xfrm>
            <a:off x="8220075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五角星 21"/>
          <p:cNvSpPr>
            <a:spLocks/>
          </p:cNvSpPr>
          <p:nvPr/>
        </p:nvSpPr>
        <p:spPr bwMode="auto">
          <a:xfrm>
            <a:off x="8509000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五角星 22"/>
          <p:cNvSpPr>
            <a:spLocks/>
          </p:cNvSpPr>
          <p:nvPr/>
        </p:nvSpPr>
        <p:spPr bwMode="auto">
          <a:xfrm>
            <a:off x="8796338" y="636588"/>
            <a:ext cx="215900" cy="215900"/>
          </a:xfrm>
          <a:custGeom>
            <a:avLst/>
            <a:gdLst>
              <a:gd name="T0" fmla="*/ 0 w 215900"/>
              <a:gd name="T1" fmla="*/ 82466 h 215900"/>
              <a:gd name="T2" fmla="*/ 82467 w 215900"/>
              <a:gd name="T3" fmla="*/ 82467 h 215900"/>
              <a:gd name="T4" fmla="*/ 107950 w 215900"/>
              <a:gd name="T5" fmla="*/ 0 h 215900"/>
              <a:gd name="T6" fmla="*/ 133433 w 215900"/>
              <a:gd name="T7" fmla="*/ 82467 h 215900"/>
              <a:gd name="T8" fmla="*/ 215900 w 215900"/>
              <a:gd name="T9" fmla="*/ 82466 h 215900"/>
              <a:gd name="T10" fmla="*/ 149183 w 215900"/>
              <a:gd name="T11" fmla="*/ 133433 h 215900"/>
              <a:gd name="T12" fmla="*/ 174667 w 215900"/>
              <a:gd name="T13" fmla="*/ 215899 h 215900"/>
              <a:gd name="T14" fmla="*/ 107950 w 215900"/>
              <a:gd name="T15" fmla="*/ 164932 h 215900"/>
              <a:gd name="T16" fmla="*/ 41233 w 215900"/>
              <a:gd name="T17" fmla="*/ 215899 h 215900"/>
              <a:gd name="T18" fmla="*/ 66717 w 215900"/>
              <a:gd name="T19" fmla="*/ 133433 h 215900"/>
              <a:gd name="T20" fmla="*/ 66717 w 215900"/>
              <a:gd name="T21" fmla="*/ 82467 h 215900"/>
              <a:gd name="T22" fmla="*/ 149183 w 215900"/>
              <a:gd name="T23" fmla="*/ 164932 h 215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5900" h="215900">
                <a:moveTo>
                  <a:pt x="0" y="82466"/>
                </a:moveTo>
                <a:lnTo>
                  <a:pt x="82467" y="82467"/>
                </a:lnTo>
                <a:lnTo>
                  <a:pt x="107950" y="0"/>
                </a:lnTo>
                <a:lnTo>
                  <a:pt x="133433" y="82467"/>
                </a:lnTo>
                <a:lnTo>
                  <a:pt x="215900" y="82466"/>
                </a:lnTo>
                <a:lnTo>
                  <a:pt x="149183" y="133433"/>
                </a:lnTo>
                <a:lnTo>
                  <a:pt x="174667" y="215899"/>
                </a:lnTo>
                <a:lnTo>
                  <a:pt x="107950" y="164932"/>
                </a:lnTo>
                <a:lnTo>
                  <a:pt x="41233" y="215899"/>
                </a:lnTo>
                <a:lnTo>
                  <a:pt x="66717" y="133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项目流程</a:t>
            </a:r>
          </a:p>
        </p:txBody>
      </p:sp>
    </p:spTree>
    <p:extLst>
      <p:ext uri="{BB962C8B-B14F-4D97-AF65-F5344CB8AC3E}">
        <p14:creationId xmlns:p14="http://schemas.microsoft.com/office/powerpoint/2010/main" val="25562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1988936" y="939247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03</a:t>
            </a:r>
            <a:endParaRPr lang="en-US" sz="115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63736" y="1737758"/>
            <a:ext cx="5032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latin typeface="+mj-ea"/>
                <a:ea typeface="+mj-ea"/>
              </a:rPr>
              <a:t>项目实施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3736" y="1164672"/>
            <a:ext cx="20986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three</a:t>
            </a:r>
            <a:endParaRPr lang="zh-CN" alt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9233090">
            <a:off x="9178722" y="845583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0" name="等腰三角形 19"/>
          <p:cNvSpPr/>
          <p:nvPr/>
        </p:nvSpPr>
        <p:spPr>
          <a:xfrm rot="15569576">
            <a:off x="8826298" y="1520271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1" name="等腰三角形 20"/>
          <p:cNvSpPr/>
          <p:nvPr/>
        </p:nvSpPr>
        <p:spPr>
          <a:xfrm rot="21371394">
            <a:off x="8694535" y="196297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2" name="等腰三角形 21"/>
          <p:cNvSpPr/>
          <p:nvPr/>
        </p:nvSpPr>
        <p:spPr>
          <a:xfrm rot="12912161">
            <a:off x="9735935" y="1879047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3" name="等腰三角形 22"/>
          <p:cNvSpPr/>
          <p:nvPr/>
        </p:nvSpPr>
        <p:spPr>
          <a:xfrm rot="12912161">
            <a:off x="9604172" y="1818721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4" name="椭圆 23"/>
          <p:cNvSpPr/>
          <p:nvPr/>
        </p:nvSpPr>
        <p:spPr>
          <a:xfrm rot="9110320">
            <a:off x="10924972" y="2183847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5" name="椭圆 24"/>
          <p:cNvSpPr/>
          <p:nvPr/>
        </p:nvSpPr>
        <p:spPr>
          <a:xfrm rot="9110320">
            <a:off x="9835947" y="2687083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9953422" y="1523447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7" name="等腰三角形 26"/>
          <p:cNvSpPr/>
          <p:nvPr/>
        </p:nvSpPr>
        <p:spPr>
          <a:xfrm rot="18210217">
            <a:off x="8285754" y="554278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8" name="等腰三角形 27"/>
          <p:cNvSpPr/>
          <p:nvPr/>
        </p:nvSpPr>
        <p:spPr>
          <a:xfrm rot="8748521">
            <a:off x="8643736" y="705883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>
            <a:off x="1971472" y="2501346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" name="组合 1"/>
          <p:cNvGrpSpPr>
            <a:grpSpLocks/>
          </p:cNvGrpSpPr>
          <p:nvPr/>
        </p:nvGrpSpPr>
        <p:grpSpPr bwMode="auto">
          <a:xfrm>
            <a:off x="4109126" y="2704075"/>
            <a:ext cx="2641600" cy="2913063"/>
            <a:chOff x="0" y="0"/>
            <a:chExt cx="2641490" cy="2913275"/>
          </a:xfrm>
        </p:grpSpPr>
        <p:grpSp>
          <p:nvGrpSpPr>
            <p:cNvPr id="30" name="组合 2"/>
            <p:cNvGrpSpPr>
              <a:grpSpLocks/>
            </p:cNvGrpSpPr>
            <p:nvPr/>
          </p:nvGrpSpPr>
          <p:grpSpPr bwMode="auto">
            <a:xfrm>
              <a:off x="0" y="0"/>
              <a:ext cx="2641490" cy="2913275"/>
              <a:chOff x="0" y="0"/>
              <a:chExt cx="2641490" cy="2913274"/>
            </a:xfrm>
          </p:grpSpPr>
          <p:sp>
            <p:nvSpPr>
              <p:cNvPr id="32" name="矩形 4"/>
              <p:cNvSpPr>
                <a:spLocks noChangeArrowheads="1"/>
              </p:cNvSpPr>
              <p:nvPr/>
            </p:nvSpPr>
            <p:spPr bwMode="auto">
              <a:xfrm>
                <a:off x="0" y="1374875"/>
                <a:ext cx="2641490" cy="1538399"/>
              </a:xfrm>
              <a:prstGeom prst="rect">
                <a:avLst/>
              </a:prstGeom>
              <a:solidFill>
                <a:srgbClr val="0D0D0D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1490" cy="1279618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 anchor="ctr"/>
              <a:lstStyle>
                <a:lvl1pPr defTabSz="6842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en-US" altLang="zh-CN" sz="17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34" name="Content Placeholder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586" y="304695"/>
                <a:ext cx="701011" cy="66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44"/>
              <p:cNvSpPr txBox="1">
                <a:spLocks noChangeArrowheads="1"/>
              </p:cNvSpPr>
              <p:nvPr/>
            </p:nvSpPr>
            <p:spPr bwMode="auto">
              <a:xfrm>
                <a:off x="76907" y="1470126"/>
                <a:ext cx="2536465" cy="1089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207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7207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7207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7207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7207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7207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7207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7207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7207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5000"/>
                  </a:lnSpc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为保持拓展的整体提升达到最佳，必须有优秀的团队力量进行支撑。</a:t>
                </a:r>
                <a:endPara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1" name="Picture 8" descr="cross platform.png"/>
            <p:cNvPicPr>
              <a:picLocks noChangeAspect="1"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02" y="273541"/>
              <a:ext cx="1179986" cy="735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1"/>
          <p:cNvGrpSpPr>
            <a:grpSpLocks/>
          </p:cNvGrpSpPr>
          <p:nvPr/>
        </p:nvGrpSpPr>
        <p:grpSpPr bwMode="auto">
          <a:xfrm rot="10800000">
            <a:off x="6944401" y="4224900"/>
            <a:ext cx="2663825" cy="384175"/>
            <a:chOff x="0" y="0"/>
            <a:chExt cx="2664000" cy="405445"/>
          </a:xfrm>
        </p:grpSpPr>
        <p:cxnSp>
          <p:nvCxnSpPr>
            <p:cNvPr id="37" name="直接连接符 9"/>
            <p:cNvCxnSpPr>
              <a:cxnSpLocks noChangeShapeType="1"/>
            </p:cNvCxnSpPr>
            <p:nvPr/>
          </p:nvCxnSpPr>
          <p:spPr bwMode="auto">
            <a:xfrm flipV="1">
              <a:off x="2664000" y="0"/>
              <a:ext cx="0" cy="405445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10"/>
            <p:cNvCxnSpPr>
              <a:cxnSpLocks noChangeShapeType="1"/>
            </p:cNvCxnSpPr>
            <p:nvPr/>
          </p:nvCxnSpPr>
          <p:spPr bwMode="auto">
            <a:xfrm rot="16200000" flipV="1">
              <a:off x="1331999" y="-1331999"/>
              <a:ext cx="0" cy="2664000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矩形 48"/>
          <p:cNvSpPr>
            <a:spLocks noChangeArrowheads="1"/>
          </p:cNvSpPr>
          <p:nvPr/>
        </p:nvSpPr>
        <p:spPr bwMode="auto">
          <a:xfrm>
            <a:off x="6798351" y="4701150"/>
            <a:ext cx="2922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  <a:endParaRPr lang="en-US" altLang="zh-CN" sz="20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"/>
          <p:cNvGrpSpPr>
            <a:grpSpLocks/>
          </p:cNvGrpSpPr>
          <p:nvPr/>
        </p:nvGrpSpPr>
        <p:grpSpPr bwMode="auto">
          <a:xfrm>
            <a:off x="1251626" y="4609075"/>
            <a:ext cx="2663825" cy="393700"/>
            <a:chOff x="0" y="0"/>
            <a:chExt cx="2664296" cy="392831"/>
          </a:xfrm>
        </p:grpSpPr>
        <p:cxnSp>
          <p:nvCxnSpPr>
            <p:cNvPr id="41" name="直接连接符 13"/>
            <p:cNvCxnSpPr>
              <a:cxnSpLocks noChangeShapeType="1"/>
            </p:cNvCxnSpPr>
            <p:nvPr/>
          </p:nvCxnSpPr>
          <p:spPr bwMode="auto">
            <a:xfrm flipV="1">
              <a:off x="2664296" y="7920"/>
              <a:ext cx="0" cy="384911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14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2664296" cy="0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矩形 48"/>
          <p:cNvSpPr>
            <a:spLocks noChangeArrowheads="1"/>
          </p:cNvSpPr>
          <p:nvPr/>
        </p:nvSpPr>
        <p:spPr bwMode="auto">
          <a:xfrm>
            <a:off x="1685014" y="4121713"/>
            <a:ext cx="2922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基地介绍</a:t>
            </a:r>
            <a:endParaRPr lang="en-US" altLang="zh-CN" sz="20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4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594346" y="958783"/>
            <a:ext cx="778429" cy="782170"/>
          </a:xfrm>
          <a:prstGeom prst="ellipse">
            <a:avLst/>
          </a:prstGeom>
          <a:solidFill>
            <a:sysClr val="window" lastClr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ysClr val="windowText" lastClr="000000">
                <a:alpha val="20000"/>
              </a:sys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5" name="矩形 15"/>
          <p:cNvSpPr/>
          <p:nvPr/>
        </p:nvSpPr>
        <p:spPr>
          <a:xfrm>
            <a:off x="6749207" y="1823423"/>
            <a:ext cx="2441575" cy="458787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" fmla="*/ 39188 w 3783604"/>
              <a:gd name="connsiteY0" fmla="*/ 0 h 689605"/>
              <a:gd name="connsiteX1" fmla="*/ 3783604 w 3783604"/>
              <a:gd name="connsiteY1" fmla="*/ 0 h 689605"/>
              <a:gd name="connsiteX2" fmla="*/ 3783604 w 3783604"/>
              <a:gd name="connsiteY2" fmla="*/ 689605 h 689605"/>
              <a:gd name="connsiteX3" fmla="*/ 0 w 3783604"/>
              <a:gd name="connsiteY3" fmla="*/ 572039 h 689605"/>
              <a:gd name="connsiteX4" fmla="*/ 39188 w 3783604"/>
              <a:gd name="connsiteY4" fmla="*/ 0 h 68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ysClr val="windowText" lastClr="000000"/>
              </a:gs>
              <a:gs pos="100000">
                <a:sysClr val="windowText" lastClr="000000">
                  <a:alpha val="9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49207" y="1763097"/>
            <a:ext cx="2441575" cy="4572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 smtClean="0">
                <a:solidFill>
                  <a:srgbClr val="FFFFFF"/>
                </a:solidFill>
                <a:latin typeface="+mn-ea"/>
              </a:rPr>
              <a:t>项目背景</a:t>
            </a:r>
            <a:endParaRPr lang="en-US" sz="2400" kern="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7" name="直接连接符 35"/>
          <p:cNvCxnSpPr>
            <a:cxnSpLocks noChangeShapeType="1"/>
          </p:cNvCxnSpPr>
          <p:nvPr/>
        </p:nvCxnSpPr>
        <p:spPr bwMode="auto">
          <a:xfrm>
            <a:off x="6261843" y="1571010"/>
            <a:ext cx="401638" cy="303213"/>
          </a:xfrm>
          <a:prstGeom prst="line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55"/>
          <p:cNvSpPr txBox="1">
            <a:spLocks noChangeArrowheads="1"/>
          </p:cNvSpPr>
          <p:nvPr/>
        </p:nvSpPr>
        <p:spPr bwMode="auto">
          <a:xfrm flipH="1">
            <a:off x="6749206" y="1399560"/>
            <a:ext cx="27449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需求背景</a:t>
            </a:r>
            <a:r>
              <a:rPr lang="en-US" altLang="zh-CN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项目目标</a:t>
            </a:r>
            <a:r>
              <a:rPr lang="en-US" altLang="zh-CN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项目特色</a:t>
            </a:r>
            <a:endParaRPr lang="zh-CN" altLang="en-US" sz="1400" b="1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85240" y="2044698"/>
            <a:ext cx="803991" cy="807855"/>
          </a:xfrm>
          <a:prstGeom prst="ellipse">
            <a:avLst/>
          </a:prstGeom>
          <a:solidFill>
            <a:sysClr val="window" lastClr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ysClr val="windowText" lastClr="000000">
                <a:alpha val="20000"/>
              </a:sys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0" name="矩形 15"/>
          <p:cNvSpPr/>
          <p:nvPr/>
        </p:nvSpPr>
        <p:spPr>
          <a:xfrm>
            <a:off x="6052294" y="2923559"/>
            <a:ext cx="2441575" cy="457200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" fmla="*/ 39188 w 3783604"/>
              <a:gd name="connsiteY0" fmla="*/ 0 h 689605"/>
              <a:gd name="connsiteX1" fmla="*/ 3783604 w 3783604"/>
              <a:gd name="connsiteY1" fmla="*/ 0 h 689605"/>
              <a:gd name="connsiteX2" fmla="*/ 3783604 w 3783604"/>
              <a:gd name="connsiteY2" fmla="*/ 689605 h 689605"/>
              <a:gd name="connsiteX3" fmla="*/ 0 w 3783604"/>
              <a:gd name="connsiteY3" fmla="*/ 572039 h 689605"/>
              <a:gd name="connsiteX4" fmla="*/ 39188 w 3783604"/>
              <a:gd name="connsiteY4" fmla="*/ 0 h 68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ysClr val="windowText" lastClr="000000"/>
              </a:gs>
              <a:gs pos="100000">
                <a:sysClr val="windowText" lastClr="000000">
                  <a:alpha val="9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2294" y="2861647"/>
            <a:ext cx="2441575" cy="4572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 smtClean="0">
                <a:solidFill>
                  <a:srgbClr val="FFFFFF"/>
                </a:solidFill>
                <a:latin typeface="+mn-ea"/>
              </a:rPr>
              <a:t>项目流程</a:t>
            </a:r>
            <a:endParaRPr lang="zh-CN" altLang="en-US" sz="2400" kern="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2" name="直接连接符 40"/>
          <p:cNvCxnSpPr>
            <a:cxnSpLocks noChangeShapeType="1"/>
          </p:cNvCxnSpPr>
          <p:nvPr/>
        </p:nvCxnSpPr>
        <p:spPr bwMode="auto">
          <a:xfrm>
            <a:off x="5564932" y="2669560"/>
            <a:ext cx="401637" cy="303213"/>
          </a:xfrm>
          <a:prstGeom prst="line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7"/>
          <p:cNvSpPr txBox="1">
            <a:spLocks noChangeArrowheads="1"/>
          </p:cNvSpPr>
          <p:nvPr/>
        </p:nvSpPr>
        <p:spPr bwMode="auto">
          <a:xfrm flipH="1">
            <a:off x="6052294" y="2498110"/>
            <a:ext cx="2441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时间安排</a:t>
            </a:r>
            <a:r>
              <a:rPr lang="en-US" altLang="zh-CN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项目流程</a:t>
            </a:r>
            <a:endParaRPr lang="zh-CN" altLang="en-US" sz="1400" b="1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88915" y="3143454"/>
            <a:ext cx="803991" cy="807855"/>
          </a:xfrm>
          <a:prstGeom prst="ellipse">
            <a:avLst/>
          </a:prstGeom>
          <a:solidFill>
            <a:sysClr val="window" lastClr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ysClr val="windowText" lastClr="000000">
                <a:alpha val="20000"/>
              </a:sys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5" name="矩形 15"/>
          <p:cNvSpPr/>
          <p:nvPr/>
        </p:nvSpPr>
        <p:spPr>
          <a:xfrm>
            <a:off x="5355382" y="4022109"/>
            <a:ext cx="2441575" cy="457200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" fmla="*/ 39188 w 3783604"/>
              <a:gd name="connsiteY0" fmla="*/ 0 h 689605"/>
              <a:gd name="connsiteX1" fmla="*/ 3783604 w 3783604"/>
              <a:gd name="connsiteY1" fmla="*/ 0 h 689605"/>
              <a:gd name="connsiteX2" fmla="*/ 3783604 w 3783604"/>
              <a:gd name="connsiteY2" fmla="*/ 689605 h 689605"/>
              <a:gd name="connsiteX3" fmla="*/ 0 w 3783604"/>
              <a:gd name="connsiteY3" fmla="*/ 572039 h 689605"/>
              <a:gd name="connsiteX4" fmla="*/ 39188 w 3783604"/>
              <a:gd name="connsiteY4" fmla="*/ 0 h 68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ysClr val="windowText" lastClr="000000"/>
              </a:gs>
              <a:gs pos="100000">
                <a:sysClr val="windowText" lastClr="000000">
                  <a:alpha val="9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55382" y="3960197"/>
            <a:ext cx="2441575" cy="4572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 smtClean="0">
                <a:solidFill>
                  <a:srgbClr val="FFFFFF"/>
                </a:solidFill>
                <a:latin typeface="+mn-ea"/>
              </a:rPr>
              <a:t>项目实施</a:t>
            </a:r>
            <a:endParaRPr lang="zh-CN" altLang="en-US" sz="2400" kern="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7" name="直接连接符 45"/>
          <p:cNvCxnSpPr>
            <a:cxnSpLocks noChangeShapeType="1"/>
          </p:cNvCxnSpPr>
          <p:nvPr/>
        </p:nvCxnSpPr>
        <p:spPr bwMode="auto">
          <a:xfrm>
            <a:off x="4869607" y="3768110"/>
            <a:ext cx="401637" cy="303213"/>
          </a:xfrm>
          <a:prstGeom prst="line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78"/>
          <p:cNvSpPr txBox="1">
            <a:spLocks noChangeArrowheads="1"/>
          </p:cNvSpPr>
          <p:nvPr/>
        </p:nvSpPr>
        <p:spPr bwMode="auto">
          <a:xfrm flipH="1">
            <a:off x="5355382" y="3596660"/>
            <a:ext cx="2441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基地推荐</a:t>
            </a:r>
            <a:r>
              <a:rPr lang="en-US" altLang="zh-CN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en-US" sz="1400" b="1" dirty="0" smtClean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讲师介绍</a:t>
            </a:r>
            <a:endParaRPr lang="zh-CN" altLang="en-US" sz="1400" b="1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7"/>
          <p:cNvSpPr txBox="1">
            <a:spLocks noChangeArrowheads="1"/>
          </p:cNvSpPr>
          <p:nvPr/>
        </p:nvSpPr>
        <p:spPr bwMode="auto">
          <a:xfrm>
            <a:off x="1600859" y="1243722"/>
            <a:ext cx="80021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0" name="椭圆 19"/>
          <p:cNvSpPr/>
          <p:nvPr/>
        </p:nvSpPr>
        <p:spPr>
          <a:xfrm>
            <a:off x="1397777" y="273759"/>
            <a:ext cx="869950" cy="869950"/>
          </a:xfrm>
          <a:prstGeom prst="ellipse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accent1"/>
                </a:solidFill>
              </a:rPr>
              <a:t>目</a:t>
            </a:r>
          </a:p>
        </p:txBody>
      </p:sp>
      <p:sp>
        <p:nvSpPr>
          <p:cNvPr id="21" name="椭圆 20"/>
          <p:cNvSpPr/>
          <p:nvPr/>
        </p:nvSpPr>
        <p:spPr>
          <a:xfrm>
            <a:off x="1115203" y="953210"/>
            <a:ext cx="682625" cy="682625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accent1"/>
                </a:solidFill>
              </a:rPr>
              <a:t>录</a:t>
            </a:r>
          </a:p>
        </p:txBody>
      </p:sp>
      <p:sp>
        <p:nvSpPr>
          <p:cNvPr id="27" name="椭圆 26"/>
          <p:cNvSpPr/>
          <p:nvPr/>
        </p:nvSpPr>
        <p:spPr>
          <a:xfrm>
            <a:off x="3476403" y="4331672"/>
            <a:ext cx="803991" cy="807855"/>
          </a:xfrm>
          <a:prstGeom prst="ellipse">
            <a:avLst/>
          </a:prstGeom>
          <a:solidFill>
            <a:sysClr val="window" lastClr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ysClr val="windowText" lastClr="000000">
                <a:alpha val="20000"/>
              </a:sys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8" name="矩形 15"/>
          <p:cNvSpPr/>
          <p:nvPr/>
        </p:nvSpPr>
        <p:spPr>
          <a:xfrm>
            <a:off x="4642870" y="5210327"/>
            <a:ext cx="2441575" cy="457200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" fmla="*/ 39188 w 3783604"/>
              <a:gd name="connsiteY0" fmla="*/ 0 h 689605"/>
              <a:gd name="connsiteX1" fmla="*/ 3783604 w 3783604"/>
              <a:gd name="connsiteY1" fmla="*/ 0 h 689605"/>
              <a:gd name="connsiteX2" fmla="*/ 3783604 w 3783604"/>
              <a:gd name="connsiteY2" fmla="*/ 689605 h 689605"/>
              <a:gd name="connsiteX3" fmla="*/ 0 w 3783604"/>
              <a:gd name="connsiteY3" fmla="*/ 572039 h 689605"/>
              <a:gd name="connsiteX4" fmla="*/ 39188 w 3783604"/>
              <a:gd name="connsiteY4" fmla="*/ 0 h 68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ysClr val="windowText" lastClr="000000"/>
              </a:gs>
              <a:gs pos="100000">
                <a:sysClr val="windowText" lastClr="000000">
                  <a:alpha val="9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42870" y="5148415"/>
            <a:ext cx="2441575" cy="4572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 smtClean="0">
                <a:solidFill>
                  <a:srgbClr val="FFFFFF"/>
                </a:solidFill>
                <a:latin typeface="+mn-ea"/>
              </a:rPr>
              <a:t>项目经费</a:t>
            </a:r>
            <a:endParaRPr lang="zh-CN" altLang="en-US" sz="2400" kern="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30" name="直接连接符 45"/>
          <p:cNvCxnSpPr>
            <a:cxnSpLocks noChangeShapeType="1"/>
          </p:cNvCxnSpPr>
          <p:nvPr/>
        </p:nvCxnSpPr>
        <p:spPr bwMode="auto">
          <a:xfrm>
            <a:off x="4157095" y="4956328"/>
            <a:ext cx="401637" cy="303213"/>
          </a:xfrm>
          <a:prstGeom prst="line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2722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 noChangeArrowheads="1"/>
          </p:cNvSpPr>
          <p:nvPr/>
        </p:nvSpPr>
        <p:spPr bwMode="auto">
          <a:xfrm>
            <a:off x="958208" y="1730319"/>
            <a:ext cx="53355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57175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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1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拓展基地一：漳州长泰漂流素质拓展训练基地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长泰漂流素质拓展训练基地素有“福建第一漂”美誉之称的，是中国首家水陆空俱乐部是福建省全民活动中心，国家皮划艇激流训练基地，中国（厦门）国际旅游节推荐景点长泰水陆空游，曾先后举办过首届皮划艇邀请赛、首届全国冠军、全国青年锦标赛……基地训练项目主要由室内、水上、野外等科目组成。</a:t>
            </a:r>
            <a:endParaRPr lang="zh-CN" altLang="en-US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5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70" y="1567231"/>
            <a:ext cx="44735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47766" y="326665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基地推荐</a:t>
            </a: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 rot="10800000">
            <a:off x="0" y="856031"/>
            <a:ext cx="1029781" cy="4990292"/>
          </a:xfrm>
          <a:custGeom>
            <a:avLst/>
            <a:gdLst>
              <a:gd name="T0" fmla="*/ 0 w 3464"/>
              <a:gd name="T1" fmla="*/ 0 h 3994"/>
              <a:gd name="T2" fmla="*/ 393734903 w 3464"/>
              <a:gd name="T3" fmla="*/ 219761353 h 3994"/>
              <a:gd name="T4" fmla="*/ 787469806 w 3464"/>
              <a:gd name="T5" fmla="*/ 439067205 h 3994"/>
              <a:gd name="T6" fmla="*/ 787469806 w 3464"/>
              <a:gd name="T7" fmla="*/ 449987328 h 3994"/>
              <a:gd name="T8" fmla="*/ 787469806 w 3464"/>
              <a:gd name="T9" fmla="*/ 460906975 h 3994"/>
              <a:gd name="T10" fmla="*/ 393734903 w 3464"/>
              <a:gd name="T11" fmla="*/ 684990590 h 3994"/>
              <a:gd name="T12" fmla="*/ 0 w 3464"/>
              <a:gd name="T13" fmla="*/ 908619179 h 3994"/>
              <a:gd name="T14" fmla="*/ 0 w 3464"/>
              <a:gd name="T15" fmla="*/ 842190293 h 3994"/>
              <a:gd name="T16" fmla="*/ 0 w 3464"/>
              <a:gd name="T17" fmla="*/ 775988920 h 3994"/>
              <a:gd name="T18" fmla="*/ 288708616 w 3464"/>
              <a:gd name="T19" fmla="*/ 614694468 h 3994"/>
              <a:gd name="T20" fmla="*/ 577189886 w 3464"/>
              <a:gd name="T21" fmla="*/ 453172027 h 3994"/>
              <a:gd name="T22" fmla="*/ 288708616 w 3464"/>
              <a:gd name="T23" fmla="*/ 293697198 h 3994"/>
              <a:gd name="T24" fmla="*/ 0 w 3464"/>
              <a:gd name="T25" fmla="*/ 133767822 h 3994"/>
              <a:gd name="T26" fmla="*/ 0 w 3464"/>
              <a:gd name="T27" fmla="*/ 0 h 39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64" h="3994">
                <a:moveTo>
                  <a:pt x="0" y="0"/>
                </a:moveTo>
                <a:lnTo>
                  <a:pt x="1732" y="966"/>
                </a:lnTo>
                <a:lnTo>
                  <a:pt x="3464" y="1930"/>
                </a:lnTo>
                <a:lnTo>
                  <a:pt x="3464" y="1978"/>
                </a:lnTo>
                <a:lnTo>
                  <a:pt x="3464" y="2026"/>
                </a:lnTo>
                <a:lnTo>
                  <a:pt x="1732" y="3011"/>
                </a:lnTo>
                <a:lnTo>
                  <a:pt x="0" y="3994"/>
                </a:lnTo>
                <a:lnTo>
                  <a:pt x="0" y="3702"/>
                </a:lnTo>
                <a:lnTo>
                  <a:pt x="0" y="3411"/>
                </a:lnTo>
                <a:lnTo>
                  <a:pt x="1270" y="2702"/>
                </a:lnTo>
                <a:lnTo>
                  <a:pt x="2539" y="1992"/>
                </a:lnTo>
                <a:lnTo>
                  <a:pt x="1270" y="1291"/>
                </a:lnTo>
                <a:lnTo>
                  <a:pt x="0" y="588"/>
                </a:lnTo>
                <a:lnTo>
                  <a:pt x="0" y="0"/>
                </a:lnTo>
                <a:close/>
              </a:path>
            </a:pathLst>
          </a:custGeom>
          <a:solidFill>
            <a:srgbClr val="C2DEF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29782" y="856031"/>
            <a:ext cx="3647872" cy="711200"/>
          </a:xfrm>
          <a:prstGeom prst="rect">
            <a:avLst/>
          </a:prstGeom>
          <a:solidFill>
            <a:srgbClr val="C2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9782" y="5093667"/>
            <a:ext cx="3647872" cy="711200"/>
          </a:xfrm>
          <a:prstGeom prst="rect">
            <a:avLst/>
          </a:prstGeom>
          <a:solidFill>
            <a:srgbClr val="C2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8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1326102" y="1075162"/>
            <a:ext cx="4398962" cy="7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pPr marL="341313" indent="-341313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漳州</a:t>
            </a:r>
            <a:r>
              <a:rPr lang="zh-CN" altLang="en-US" sz="18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长泰漂流素质拓展训练基地</a:t>
            </a:r>
            <a:r>
              <a:rPr lang="zh-CN" altLang="en-US" sz="20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20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 bwMode="auto">
          <a:xfrm>
            <a:off x="7845082" y="2445926"/>
            <a:ext cx="386655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57175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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1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【基地优势】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硬件设施配套完善，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餐饮住宿</a:t>
            </a: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条件相对较好；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风景优美，环境幽雅；</a:t>
            </a:r>
            <a:endParaRPr lang="zh-CN" altLang="en-US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5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6" y="1831564"/>
            <a:ext cx="7272338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38038" y="229388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基地推荐</a:t>
            </a:r>
          </a:p>
        </p:txBody>
      </p:sp>
    </p:spTree>
    <p:extLst>
      <p:ext uri="{BB962C8B-B14F-4D97-AF65-F5344CB8AC3E}">
        <p14:creationId xmlns:p14="http://schemas.microsoft.com/office/powerpoint/2010/main" val="2768034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Rot="1" noChangeArrowheads="1"/>
          </p:cNvSpPr>
          <p:nvPr/>
        </p:nvSpPr>
        <p:spPr bwMode="auto">
          <a:xfrm>
            <a:off x="796891" y="1114458"/>
            <a:ext cx="5554663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57175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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1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海峡英才网 团队引导师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海西思享汇体验研究中心    联合创始人</a:t>
            </a:r>
            <a:endParaRPr lang="en-US" altLang="zh-CN" sz="1600" b="1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国家人力资源与社会保障部认证沙盘引导师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团队建设与管理教练</a:t>
            </a:r>
            <a:endParaRPr lang="en-US" altLang="zh-CN" sz="1600" b="1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探索引导工作室创始人</a:t>
            </a:r>
            <a:endParaRPr lang="en-US" altLang="zh-CN" sz="1600" b="1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北大、清华、厦大等高校总裁班特约团队引导师</a:t>
            </a:r>
          </a:p>
          <a:p>
            <a:pPr>
              <a:lnSpc>
                <a:spcPct val="80000"/>
              </a:lnSpc>
            </a:pPr>
            <a:endParaRPr lang="en-US" altLang="zh-CN" sz="1800" b="1" dirty="0" smtClean="0">
              <a:solidFill>
                <a:srgbClr val="59595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TW" altLang="en-US" sz="1800" b="1" dirty="0">
              <a:solidFill>
                <a:srgbClr val="595959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6421235" y="4452533"/>
            <a:ext cx="4922837" cy="0"/>
          </a:xfrm>
          <a:prstGeom prst="line">
            <a:avLst/>
          </a:prstGeom>
          <a:noFill/>
          <a:ln w="28575" cmpd="sng">
            <a:solidFill>
              <a:srgbClr val="46AAC5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7157" y="965549"/>
            <a:ext cx="6264275" cy="0"/>
          </a:xfrm>
          <a:prstGeom prst="line">
            <a:avLst/>
          </a:prstGeom>
          <a:noFill/>
          <a:ln w="28575" cmpd="sng">
            <a:solidFill>
              <a:srgbClr val="46AAC5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062663" y="643906"/>
            <a:ext cx="2697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海风</a:t>
            </a: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52" y="1114458"/>
            <a:ext cx="2449513" cy="31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138038" y="229388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讲师介绍</a:t>
            </a:r>
          </a:p>
        </p:txBody>
      </p:sp>
      <p:sp>
        <p:nvSpPr>
          <p:cNvPr id="10" name="Rectangle 8"/>
          <p:cNvSpPr>
            <a:spLocks noRot="1" noChangeArrowheads="1"/>
          </p:cNvSpPr>
          <p:nvPr/>
        </p:nvSpPr>
        <p:spPr bwMode="auto">
          <a:xfrm>
            <a:off x="400153" y="4602054"/>
            <a:ext cx="11593512" cy="118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</a:t>
            </a:r>
            <a:r>
              <a:rPr lang="zh-CN" altLang="en-US" sz="1600" b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是优秀的团队引导师、团队建设与管理教练。在超过</a:t>
            </a: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年的培训生涯中，积累了超过</a:t>
            </a: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学时</a:t>
            </a: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多场及</a:t>
            </a: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多家企事业单位体验式培训授课经验，受训人员不低于</a:t>
            </a: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30000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人。曾历任多家行业企业的项目经理、市场总监、培训总监、团队负责人、团队顾问、特聘讲师。 </a:t>
            </a:r>
          </a:p>
        </p:txBody>
      </p:sp>
    </p:spTree>
    <p:extLst>
      <p:ext uri="{BB962C8B-B14F-4D97-AF65-F5344CB8AC3E}">
        <p14:creationId xmlns:p14="http://schemas.microsoft.com/office/powerpoint/2010/main" val="411093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65445" y="1929657"/>
            <a:ext cx="11090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海风老师多年来一直专注致力于体验式培训理论与课程的研究开发，具有丰富的策略研究、团队建设、性格分析、成人训练经验，同时具备相当的管理学和心理学的教育背景。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海风老师潜心钻研、系统研究了团队引导技术、学习型组织、沙盘模拟、团队塑造与领导、行动学习、历奇教育、拓展训练、教练技术、魔鬼训练、</a:t>
            </a:r>
            <a:r>
              <a: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神经语言程式学、九型人格、催眠术、儒释道传统文化等管理学、心理学、国学理论。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系统深入的学习，加之多年来逾三万学员的学习分享，海风老师成为了在团队打造、管理营销沙盘、企业文化建设等方面优秀的培训师。</a:t>
            </a:r>
          </a:p>
        </p:txBody>
      </p: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0" y="1197752"/>
            <a:ext cx="9720262" cy="287337"/>
            <a:chOff x="0" y="0"/>
            <a:chExt cx="9721080" cy="288032"/>
          </a:xfrm>
        </p:grpSpPr>
        <p:cxnSp>
          <p:nvCxnSpPr>
            <p:cNvPr id="5" name="直接连接符 7"/>
            <p:cNvCxnSpPr>
              <a:cxnSpLocks noChangeShapeType="1"/>
            </p:cNvCxnSpPr>
            <p:nvPr/>
          </p:nvCxnSpPr>
          <p:spPr bwMode="auto">
            <a:xfrm>
              <a:off x="0" y="288032"/>
              <a:ext cx="9721080" cy="0"/>
            </a:xfrm>
            <a:prstGeom prst="line">
              <a:avLst/>
            </a:prstGeom>
            <a:noFill/>
            <a:ln w="9525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0" y="0"/>
              <a:ext cx="2160769" cy="288032"/>
            </a:xfrm>
            <a:custGeom>
              <a:avLst/>
              <a:gdLst>
                <a:gd name="T0" fmla="*/ 0 w 2160240"/>
                <a:gd name="T1" fmla="*/ 0 h 288032"/>
                <a:gd name="T2" fmla="*/ 1948442 w 2160240"/>
                <a:gd name="T3" fmla="*/ 0 h 288032"/>
                <a:gd name="T4" fmla="*/ 2168187 w 2160240"/>
                <a:gd name="T5" fmla="*/ 288032 h 288032"/>
                <a:gd name="T6" fmla="*/ 0 w 2160240"/>
                <a:gd name="T7" fmla="*/ 288032 h 288032"/>
                <a:gd name="T8" fmla="*/ 0 w 2160240"/>
                <a:gd name="T9" fmla="*/ 0 h 288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240"/>
                <a:gd name="T16" fmla="*/ 0 h 288032"/>
                <a:gd name="T17" fmla="*/ 2160240 w 2160240"/>
                <a:gd name="T18" fmla="*/ 288032 h 288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授课风格</a:t>
              </a: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>
          <a:xfrm>
            <a:off x="138038" y="229388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讲师介绍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87" y="4901457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0" y="875662"/>
            <a:ext cx="9720262" cy="287337"/>
            <a:chOff x="0" y="0"/>
            <a:chExt cx="9721080" cy="288032"/>
          </a:xfrm>
        </p:grpSpPr>
        <p:cxnSp>
          <p:nvCxnSpPr>
            <p:cNvPr id="5" name="直接连接符 5"/>
            <p:cNvCxnSpPr>
              <a:cxnSpLocks noChangeShapeType="1"/>
            </p:cNvCxnSpPr>
            <p:nvPr/>
          </p:nvCxnSpPr>
          <p:spPr bwMode="auto">
            <a:xfrm>
              <a:off x="0" y="288032"/>
              <a:ext cx="9721080" cy="0"/>
            </a:xfrm>
            <a:prstGeom prst="line">
              <a:avLst/>
            </a:prstGeom>
            <a:noFill/>
            <a:ln w="9525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0" y="0"/>
              <a:ext cx="2160769" cy="288032"/>
            </a:xfrm>
            <a:custGeom>
              <a:avLst/>
              <a:gdLst>
                <a:gd name="T0" fmla="*/ 0 w 2160240"/>
                <a:gd name="T1" fmla="*/ 0 h 288032"/>
                <a:gd name="T2" fmla="*/ 1948442 w 2160240"/>
                <a:gd name="T3" fmla="*/ 0 h 288032"/>
                <a:gd name="T4" fmla="*/ 2168187 w 2160240"/>
                <a:gd name="T5" fmla="*/ 288032 h 288032"/>
                <a:gd name="T6" fmla="*/ 0 w 2160240"/>
                <a:gd name="T7" fmla="*/ 288032 h 288032"/>
                <a:gd name="T8" fmla="*/ 0 w 2160240"/>
                <a:gd name="T9" fmla="*/ 0 h 288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240"/>
                <a:gd name="T16" fmla="*/ 0 h 288032"/>
                <a:gd name="T17" fmla="*/ 2160240 w 2160240"/>
                <a:gd name="T18" fmla="*/ 288032 h 288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服务客户</a:t>
              </a:r>
            </a:p>
          </p:txBody>
        </p:sp>
      </p:grp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38038" y="3707717"/>
            <a:ext cx="118464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国企：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厦门电业局、莆田电业局、漳州东山供电公司、龙岩永定供电公司（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期）、云南临沧供电局、云南丽江供电局、安徽淮南供电局、安徽宿州供电局、安徽安庆供电局、厦门国贸纸业、厦门国贸纺织中心、厦门海投工程责任、厦门海投房产、厦门海沧土地开发有限公司、厦门邮政（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期）、中外运厦门分公司、厦门中交一公局、厦航国旅、厦门水务集团、厦门火炬集团（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期）、厦门华联电子、龙岩财政、云南烟草（两区共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期）、南京烟草（两区）、河北唐山烟草（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期）、厦门烟厂卷包车间、上海杨浦区烟草营销部、厦门眼科医院、厦门银行、厦门第一医院、中国电信（厦门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泉州）、天成酒店、厦门航空集团飞行员（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期）等</a:t>
            </a: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839855" y="1450336"/>
            <a:ext cx="9779000" cy="2090738"/>
            <a:chOff x="0" y="0"/>
            <a:chExt cx="9779013" cy="2090074"/>
          </a:xfrm>
        </p:grpSpPr>
        <p:pic>
          <p:nvPicPr>
            <p:cNvPr id="9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0" y="0"/>
              <a:ext cx="6507375" cy="2090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10" name="Picture 7" descr="B(39SJ58WS9EFL%LFPU)G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1"/>
            <a:stretch>
              <a:fillRect/>
            </a:stretch>
          </p:blipFill>
          <p:spPr bwMode="auto">
            <a:xfrm>
              <a:off x="6505286" y="187256"/>
              <a:ext cx="3273727" cy="18642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</p:grpSp>
      <p:sp>
        <p:nvSpPr>
          <p:cNvPr id="11" name="标题 1"/>
          <p:cNvSpPr txBox="1">
            <a:spLocks/>
          </p:cNvSpPr>
          <p:nvPr/>
        </p:nvSpPr>
        <p:spPr>
          <a:xfrm>
            <a:off x="138038" y="229388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讲师介绍</a:t>
            </a:r>
          </a:p>
        </p:txBody>
      </p:sp>
    </p:spTree>
    <p:extLst>
      <p:ext uri="{BB962C8B-B14F-4D97-AF65-F5344CB8AC3E}">
        <p14:creationId xmlns:p14="http://schemas.microsoft.com/office/powerpoint/2010/main" val="228185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0" y="903333"/>
            <a:ext cx="9720262" cy="287337"/>
            <a:chOff x="0" y="0"/>
            <a:chExt cx="9721080" cy="288032"/>
          </a:xfrm>
        </p:grpSpPr>
        <p:cxnSp>
          <p:nvCxnSpPr>
            <p:cNvPr id="5" name="直接连接符 5"/>
            <p:cNvCxnSpPr>
              <a:cxnSpLocks noChangeShapeType="1"/>
            </p:cNvCxnSpPr>
            <p:nvPr/>
          </p:nvCxnSpPr>
          <p:spPr bwMode="auto">
            <a:xfrm>
              <a:off x="0" y="288032"/>
              <a:ext cx="9721080" cy="0"/>
            </a:xfrm>
            <a:prstGeom prst="line">
              <a:avLst/>
            </a:prstGeom>
            <a:noFill/>
            <a:ln w="9525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0" y="0"/>
              <a:ext cx="2160769" cy="288032"/>
            </a:xfrm>
            <a:custGeom>
              <a:avLst/>
              <a:gdLst>
                <a:gd name="T0" fmla="*/ 0 w 2160240"/>
                <a:gd name="T1" fmla="*/ 0 h 288032"/>
                <a:gd name="T2" fmla="*/ 1948442 w 2160240"/>
                <a:gd name="T3" fmla="*/ 0 h 288032"/>
                <a:gd name="T4" fmla="*/ 2168187 w 2160240"/>
                <a:gd name="T5" fmla="*/ 288032 h 288032"/>
                <a:gd name="T6" fmla="*/ 0 w 2160240"/>
                <a:gd name="T7" fmla="*/ 288032 h 288032"/>
                <a:gd name="T8" fmla="*/ 0 w 2160240"/>
                <a:gd name="T9" fmla="*/ 0 h 288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240"/>
                <a:gd name="T16" fmla="*/ 0 h 288032"/>
                <a:gd name="T17" fmla="*/ 2160240 w 2160240"/>
                <a:gd name="T18" fmla="*/ 288032 h 288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服务客户</a:t>
              </a:r>
            </a:p>
          </p:txBody>
        </p:sp>
      </p:grp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27443" y="2069403"/>
            <a:ext cx="43195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外资：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上海铁姆肯轴承、拜耳药业、蒙发利（厦门）、来雅百货、贝迪科技、金盛药业、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经销商、上海第一三共、达飞轮船（厦门）、厦门豪佳香餐饮、新凯复材、宸科技鸿（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期）、翔达光电（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期）、瑞士达（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期）、翔鹭酒店、安费诺电子装配（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期）、东金电子（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ABB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电控、麦德龙超市等</a:t>
            </a:r>
          </a:p>
        </p:txBody>
      </p:sp>
      <p:pic>
        <p:nvPicPr>
          <p:cNvPr id="8" name="Picture 2" descr="GNA}GF0QIZ)4)HRNG]~]NQ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4" y="3612672"/>
            <a:ext cx="6881813" cy="160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}7UJGKCY67HTK7M9)QGZ%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31" y="1440753"/>
            <a:ext cx="6159500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38038" y="229388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讲师介绍</a:t>
            </a:r>
          </a:p>
        </p:txBody>
      </p:sp>
    </p:spTree>
    <p:extLst>
      <p:ext uri="{BB962C8B-B14F-4D97-AF65-F5344CB8AC3E}">
        <p14:creationId xmlns:p14="http://schemas.microsoft.com/office/powerpoint/2010/main" val="651899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0" y="1226935"/>
            <a:ext cx="9720262" cy="287337"/>
            <a:chOff x="0" y="0"/>
            <a:chExt cx="9721080" cy="288032"/>
          </a:xfrm>
        </p:grpSpPr>
        <p:cxnSp>
          <p:nvCxnSpPr>
            <p:cNvPr id="4" name="直接连接符 5"/>
            <p:cNvCxnSpPr>
              <a:cxnSpLocks noChangeShapeType="1"/>
            </p:cNvCxnSpPr>
            <p:nvPr/>
          </p:nvCxnSpPr>
          <p:spPr bwMode="auto">
            <a:xfrm>
              <a:off x="0" y="288032"/>
              <a:ext cx="9721080" cy="0"/>
            </a:xfrm>
            <a:prstGeom prst="line">
              <a:avLst/>
            </a:prstGeom>
            <a:noFill/>
            <a:ln w="9525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矩形 5"/>
            <p:cNvSpPr>
              <a:spLocks noChangeArrowheads="1"/>
            </p:cNvSpPr>
            <p:nvPr/>
          </p:nvSpPr>
          <p:spPr bwMode="auto">
            <a:xfrm>
              <a:off x="0" y="0"/>
              <a:ext cx="2160769" cy="288032"/>
            </a:xfrm>
            <a:custGeom>
              <a:avLst/>
              <a:gdLst>
                <a:gd name="T0" fmla="*/ 0 w 2160240"/>
                <a:gd name="T1" fmla="*/ 0 h 288032"/>
                <a:gd name="T2" fmla="*/ 1948442 w 2160240"/>
                <a:gd name="T3" fmla="*/ 0 h 288032"/>
                <a:gd name="T4" fmla="*/ 2168187 w 2160240"/>
                <a:gd name="T5" fmla="*/ 288032 h 288032"/>
                <a:gd name="T6" fmla="*/ 0 w 2160240"/>
                <a:gd name="T7" fmla="*/ 288032 h 288032"/>
                <a:gd name="T8" fmla="*/ 0 w 2160240"/>
                <a:gd name="T9" fmla="*/ 0 h 288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240"/>
                <a:gd name="T16" fmla="*/ 0 h 288032"/>
                <a:gd name="T17" fmla="*/ 2160240 w 2160240"/>
                <a:gd name="T18" fmla="*/ 288032 h 288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服务客户</a:t>
              </a:r>
            </a:p>
          </p:txBody>
        </p:sp>
      </p:grp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1066460" y="1800619"/>
            <a:ext cx="103187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民企：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联想公司、巨龙软件、厦门盈众汽车、福建省中通建三局、厦门中友信息、厦门上登进出口、厦门双牛重工、厦门德邦物流、厦门见福企业、厦门美的制冷产品销售、厦门瑞达期货、厦门安踏贸易、万安智业（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期）、乐瑞商务、厦门万达广场（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期）、厦门万达收银员、漳州万达集团、红星美凯龙（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期）、雅致集成房、世纪阳光投资、福信大唐地产、玉仁食品、海普锐电子、裕家家居、美图秀秀、喜盈门家居、百伦服饰、吉家家世界、诚明光学、美图秀秀、天赐福燕、上好仁真（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期）、宁德新能源、柒牌服饰、喜盈门商场、裕家家居、厦门好衣点服饰（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期）、大自然地板、浪鲸卫浴、松霖卫浴（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期）、七匹狼品牌中心、厦门森洋工贸、福州凯景集团等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38038" y="229388"/>
            <a:ext cx="1856844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讲师介绍</a:t>
            </a:r>
          </a:p>
        </p:txBody>
      </p:sp>
    </p:spTree>
    <p:extLst>
      <p:ext uri="{BB962C8B-B14F-4D97-AF65-F5344CB8AC3E}">
        <p14:creationId xmlns:p14="http://schemas.microsoft.com/office/powerpoint/2010/main" val="243075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2047302" y="178918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04</a:t>
            </a:r>
            <a:endParaRPr lang="en-US" sz="115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2102" y="2587692"/>
            <a:ext cx="5032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latin typeface="+mj-ea"/>
                <a:ea typeface="+mj-ea"/>
              </a:rPr>
              <a:t>项目经费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2102" y="2014606"/>
            <a:ext cx="18934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four</a:t>
            </a:r>
            <a:endParaRPr lang="zh-CN" alt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9233090">
            <a:off x="9237088" y="1695517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0" name="等腰三角形 19"/>
          <p:cNvSpPr/>
          <p:nvPr/>
        </p:nvSpPr>
        <p:spPr>
          <a:xfrm rot="15569576">
            <a:off x="8884664" y="2370205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1" name="等腰三角形 20"/>
          <p:cNvSpPr/>
          <p:nvPr/>
        </p:nvSpPr>
        <p:spPr>
          <a:xfrm rot="21371394">
            <a:off x="8752901" y="1046231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2" name="等腰三角形 21"/>
          <p:cNvSpPr/>
          <p:nvPr/>
        </p:nvSpPr>
        <p:spPr>
          <a:xfrm rot="12912161">
            <a:off x="9794301" y="2728981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3" name="等腰三角形 22"/>
          <p:cNvSpPr/>
          <p:nvPr/>
        </p:nvSpPr>
        <p:spPr>
          <a:xfrm rot="12912161">
            <a:off x="9662538" y="2668655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4" name="椭圆 23"/>
          <p:cNvSpPr/>
          <p:nvPr/>
        </p:nvSpPr>
        <p:spPr>
          <a:xfrm rot="9110320">
            <a:off x="10983338" y="3033781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5" name="椭圆 24"/>
          <p:cNvSpPr/>
          <p:nvPr/>
        </p:nvSpPr>
        <p:spPr>
          <a:xfrm rot="9110320">
            <a:off x="9894313" y="3537017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011788" y="2373381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7" name="等腰三角形 26"/>
          <p:cNvSpPr/>
          <p:nvPr/>
        </p:nvSpPr>
        <p:spPr>
          <a:xfrm rot="18210217">
            <a:off x="8344120" y="1404212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8" name="等腰三角形 27"/>
          <p:cNvSpPr/>
          <p:nvPr/>
        </p:nvSpPr>
        <p:spPr>
          <a:xfrm rot="8748521">
            <a:off x="8702102" y="1555817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>
            <a:off x="2029838" y="3351280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17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立方体 35"/>
          <p:cNvSpPr/>
          <p:nvPr/>
        </p:nvSpPr>
        <p:spPr>
          <a:xfrm>
            <a:off x="997425" y="3146879"/>
            <a:ext cx="2093913" cy="477837"/>
          </a:xfrm>
          <a:prstGeom prst="cube">
            <a:avLst>
              <a:gd name="adj" fmla="val 42396"/>
            </a:avLst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92511" y="3242586"/>
            <a:ext cx="1764788" cy="1844266"/>
          </a:xfrm>
          <a:custGeom>
            <a:avLst/>
            <a:gdLst>
              <a:gd name="connsiteX0" fmla="*/ 266339 w 1764788"/>
              <a:gd name="connsiteY0" fmla="*/ 1384475 h 1844266"/>
              <a:gd name="connsiteX1" fmla="*/ 203546 w 1764788"/>
              <a:gd name="connsiteY1" fmla="*/ 1500210 h 1844266"/>
              <a:gd name="connsiteX2" fmla="*/ 1022270 w 1764788"/>
              <a:gd name="connsiteY2" fmla="*/ 1500210 h 1844266"/>
              <a:gd name="connsiteX3" fmla="*/ 1043597 w 1764788"/>
              <a:gd name="connsiteY3" fmla="*/ 1509044 h 1844266"/>
              <a:gd name="connsiteX4" fmla="*/ 1096331 w 1764788"/>
              <a:gd name="connsiteY4" fmla="*/ 1388011 h 1844266"/>
              <a:gd name="connsiteX5" fmla="*/ 274875 w 1764788"/>
              <a:gd name="connsiteY5" fmla="*/ 1388010 h 1844266"/>
              <a:gd name="connsiteX6" fmla="*/ 366671 w 1764788"/>
              <a:gd name="connsiteY6" fmla="*/ 1199549 h 1844266"/>
              <a:gd name="connsiteX7" fmla="*/ 309259 w 1764788"/>
              <a:gd name="connsiteY7" fmla="*/ 1305367 h 1844266"/>
              <a:gd name="connsiteX8" fmla="*/ 1096846 w 1764788"/>
              <a:gd name="connsiteY8" fmla="*/ 1305367 h 1844266"/>
              <a:gd name="connsiteX9" fmla="*/ 1126065 w 1764788"/>
              <a:gd name="connsiteY9" fmla="*/ 1317470 h 1844266"/>
              <a:gd name="connsiteX10" fmla="*/ 1126553 w 1764788"/>
              <a:gd name="connsiteY10" fmla="*/ 1318647 h 1844266"/>
              <a:gd name="connsiteX11" fmla="*/ 1178443 w 1764788"/>
              <a:gd name="connsiteY11" fmla="*/ 1199550 h 1844266"/>
              <a:gd name="connsiteX12" fmla="*/ 471281 w 1764788"/>
              <a:gd name="connsiteY12" fmla="*/ 1006740 h 1844266"/>
              <a:gd name="connsiteX13" fmla="*/ 411510 w 1764788"/>
              <a:gd name="connsiteY13" fmla="*/ 1116906 h 1844266"/>
              <a:gd name="connsiteX14" fmla="*/ 1184995 w 1764788"/>
              <a:gd name="connsiteY14" fmla="*/ 1116906 h 1844266"/>
              <a:gd name="connsiteX15" fmla="*/ 1209948 w 1764788"/>
              <a:gd name="connsiteY15" fmla="*/ 1127242 h 1844266"/>
              <a:gd name="connsiteX16" fmla="*/ 1262450 w 1764788"/>
              <a:gd name="connsiteY16" fmla="*/ 1006741 h 1844266"/>
              <a:gd name="connsiteX17" fmla="*/ 580254 w 1764788"/>
              <a:gd name="connsiteY17" fmla="*/ 805889 h 1844266"/>
              <a:gd name="connsiteX18" fmla="*/ 516120 w 1764788"/>
              <a:gd name="connsiteY18" fmla="*/ 924097 h 1844266"/>
              <a:gd name="connsiteX19" fmla="*/ 1278926 w 1764788"/>
              <a:gd name="connsiteY19" fmla="*/ 924097 h 1844266"/>
              <a:gd name="connsiteX20" fmla="*/ 1295472 w 1764788"/>
              <a:gd name="connsiteY20" fmla="*/ 930951 h 1844266"/>
              <a:gd name="connsiteX21" fmla="*/ 1348350 w 1764788"/>
              <a:gd name="connsiteY21" fmla="*/ 809586 h 1844266"/>
              <a:gd name="connsiteX22" fmla="*/ 589177 w 1764788"/>
              <a:gd name="connsiteY22" fmla="*/ 809585 h 1844266"/>
              <a:gd name="connsiteX23" fmla="*/ 682497 w 1764788"/>
              <a:gd name="connsiteY23" fmla="*/ 617441 h 1844266"/>
              <a:gd name="connsiteX24" fmla="*/ 623087 w 1764788"/>
              <a:gd name="connsiteY24" fmla="*/ 726942 h 1844266"/>
              <a:gd name="connsiteX25" fmla="*/ 1358207 w 1764788"/>
              <a:gd name="connsiteY25" fmla="*/ 726942 h 1844266"/>
              <a:gd name="connsiteX26" fmla="*/ 1380360 w 1764788"/>
              <a:gd name="connsiteY26" fmla="*/ 736118 h 1844266"/>
              <a:gd name="connsiteX27" fmla="*/ 1430342 w 1764788"/>
              <a:gd name="connsiteY27" fmla="*/ 621402 h 1844266"/>
              <a:gd name="connsiteX28" fmla="*/ 692058 w 1764788"/>
              <a:gd name="connsiteY28" fmla="*/ 621401 h 1844266"/>
              <a:gd name="connsiteX29" fmla="*/ 772212 w 1764788"/>
              <a:gd name="connsiteY29" fmla="*/ 452085 h 1844266"/>
              <a:gd name="connsiteX30" fmla="*/ 725187 w 1764788"/>
              <a:gd name="connsiteY30" fmla="*/ 538758 h 1844266"/>
              <a:gd name="connsiteX31" fmla="*/ 1440437 w 1764788"/>
              <a:gd name="connsiteY31" fmla="*/ 538758 h 1844266"/>
              <a:gd name="connsiteX32" fmla="*/ 1462388 w 1764788"/>
              <a:gd name="connsiteY32" fmla="*/ 547851 h 1844266"/>
              <a:gd name="connsiteX33" fmla="*/ 1504113 w 1764788"/>
              <a:gd name="connsiteY33" fmla="*/ 452086 h 1844266"/>
              <a:gd name="connsiteX34" fmla="*/ 948027 w 1764788"/>
              <a:gd name="connsiteY34" fmla="*/ 1225 h 1844266"/>
              <a:gd name="connsiteX35" fmla="*/ 970529 w 1764788"/>
              <a:gd name="connsiteY35" fmla="*/ 3582 h 1844266"/>
              <a:gd name="connsiteX36" fmla="*/ 979328 w 1764788"/>
              <a:gd name="connsiteY36" fmla="*/ 8357 h 1844266"/>
              <a:gd name="connsiteX37" fmla="*/ 991214 w 1764788"/>
              <a:gd name="connsiteY37" fmla="*/ 48437 h 1844266"/>
              <a:gd name="connsiteX38" fmla="*/ 817051 w 1764788"/>
              <a:gd name="connsiteY38" fmla="*/ 369442 h 1844266"/>
              <a:gd name="connsiteX39" fmla="*/ 1509024 w 1764788"/>
              <a:gd name="connsiteY39" fmla="*/ 369442 h 1844266"/>
              <a:gd name="connsiteX40" fmla="*/ 1535367 w 1764788"/>
              <a:gd name="connsiteY40" fmla="*/ 380354 h 1844266"/>
              <a:gd name="connsiteX41" fmla="*/ 1690663 w 1764788"/>
              <a:gd name="connsiteY41" fmla="*/ 23922 h 1844266"/>
              <a:gd name="connsiteX42" fmla="*/ 1734464 w 1764788"/>
              <a:gd name="connsiteY42" fmla="*/ 6707 h 1844266"/>
              <a:gd name="connsiteX43" fmla="*/ 1744794 w 1764788"/>
              <a:gd name="connsiteY43" fmla="*/ 11207 h 1844266"/>
              <a:gd name="connsiteX44" fmla="*/ 1762010 w 1764788"/>
              <a:gd name="connsiteY44" fmla="*/ 55008 h 1844266"/>
              <a:gd name="connsiteX45" fmla="*/ 991143 w 1764788"/>
              <a:gd name="connsiteY45" fmla="*/ 1824272 h 1844266"/>
              <a:gd name="connsiteX46" fmla="*/ 947342 w 1764788"/>
              <a:gd name="connsiteY46" fmla="*/ 1841488 h 1844266"/>
              <a:gd name="connsiteX47" fmla="*/ 937012 w 1764788"/>
              <a:gd name="connsiteY47" fmla="*/ 1836987 h 1844266"/>
              <a:gd name="connsiteX48" fmla="*/ 919797 w 1764788"/>
              <a:gd name="connsiteY48" fmla="*/ 1793186 h 1844266"/>
              <a:gd name="connsiteX49" fmla="*/ 1011438 w 1764788"/>
              <a:gd name="connsiteY49" fmla="*/ 1582854 h 1844266"/>
              <a:gd name="connsiteX50" fmla="*/ 181299 w 1764788"/>
              <a:gd name="connsiteY50" fmla="*/ 1582853 h 1844266"/>
              <a:gd name="connsiteX51" fmla="*/ 162853 w 1764788"/>
              <a:gd name="connsiteY51" fmla="*/ 1575213 h 1844266"/>
              <a:gd name="connsiteX52" fmla="*/ 64349 w 1764788"/>
              <a:gd name="connsiteY52" fmla="*/ 1756769 h 1844266"/>
              <a:gd name="connsiteX53" fmla="*/ 24268 w 1764788"/>
              <a:gd name="connsiteY53" fmla="*/ 1768655 h 1844266"/>
              <a:gd name="connsiteX54" fmla="*/ 15469 w 1764788"/>
              <a:gd name="connsiteY54" fmla="*/ 1763881 h 1844266"/>
              <a:gd name="connsiteX55" fmla="*/ 3583 w 1764788"/>
              <a:gd name="connsiteY55" fmla="*/ 1723800 h 1844266"/>
              <a:gd name="connsiteX56" fmla="*/ 930448 w 1764788"/>
              <a:gd name="connsiteY56" fmla="*/ 15468 h 1844266"/>
              <a:gd name="connsiteX57" fmla="*/ 948027 w 1764788"/>
              <a:gd name="connsiteY57" fmla="*/ 1225 h 18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64788" h="1844266">
                <a:moveTo>
                  <a:pt x="266339" y="1384475"/>
                </a:moveTo>
                <a:lnTo>
                  <a:pt x="203546" y="1500210"/>
                </a:lnTo>
                <a:lnTo>
                  <a:pt x="1022270" y="1500210"/>
                </a:lnTo>
                <a:lnTo>
                  <a:pt x="1043597" y="1509044"/>
                </a:lnTo>
                <a:lnTo>
                  <a:pt x="1096331" y="1388011"/>
                </a:lnTo>
                <a:lnTo>
                  <a:pt x="274875" y="1388010"/>
                </a:lnTo>
                <a:close/>
                <a:moveTo>
                  <a:pt x="366671" y="1199549"/>
                </a:moveTo>
                <a:lnTo>
                  <a:pt x="309259" y="1305367"/>
                </a:lnTo>
                <a:lnTo>
                  <a:pt x="1096846" y="1305367"/>
                </a:lnTo>
                <a:cubicBezTo>
                  <a:pt x="1108257" y="1305367"/>
                  <a:pt x="1118588" y="1309992"/>
                  <a:pt x="1126065" y="1317470"/>
                </a:cubicBezTo>
                <a:lnTo>
                  <a:pt x="1126553" y="1318647"/>
                </a:lnTo>
                <a:lnTo>
                  <a:pt x="1178443" y="1199550"/>
                </a:lnTo>
                <a:close/>
                <a:moveTo>
                  <a:pt x="471281" y="1006740"/>
                </a:moveTo>
                <a:lnTo>
                  <a:pt x="411510" y="1116906"/>
                </a:lnTo>
                <a:lnTo>
                  <a:pt x="1184995" y="1116906"/>
                </a:lnTo>
                <a:lnTo>
                  <a:pt x="1209948" y="1127242"/>
                </a:lnTo>
                <a:lnTo>
                  <a:pt x="1262450" y="1006741"/>
                </a:lnTo>
                <a:close/>
                <a:moveTo>
                  <a:pt x="580254" y="805889"/>
                </a:moveTo>
                <a:lnTo>
                  <a:pt x="516120" y="924097"/>
                </a:lnTo>
                <a:lnTo>
                  <a:pt x="1278926" y="924097"/>
                </a:lnTo>
                <a:lnTo>
                  <a:pt x="1295472" y="930951"/>
                </a:lnTo>
                <a:lnTo>
                  <a:pt x="1348350" y="809586"/>
                </a:lnTo>
                <a:lnTo>
                  <a:pt x="589177" y="809585"/>
                </a:lnTo>
                <a:close/>
                <a:moveTo>
                  <a:pt x="682497" y="617441"/>
                </a:moveTo>
                <a:lnTo>
                  <a:pt x="623087" y="726942"/>
                </a:lnTo>
                <a:lnTo>
                  <a:pt x="1358207" y="726942"/>
                </a:lnTo>
                <a:lnTo>
                  <a:pt x="1380360" y="736118"/>
                </a:lnTo>
                <a:lnTo>
                  <a:pt x="1430342" y="621402"/>
                </a:lnTo>
                <a:lnTo>
                  <a:pt x="692058" y="621401"/>
                </a:lnTo>
                <a:close/>
                <a:moveTo>
                  <a:pt x="772212" y="452085"/>
                </a:moveTo>
                <a:lnTo>
                  <a:pt x="725187" y="538758"/>
                </a:lnTo>
                <a:lnTo>
                  <a:pt x="1440437" y="538758"/>
                </a:lnTo>
                <a:lnTo>
                  <a:pt x="1462388" y="547851"/>
                </a:lnTo>
                <a:lnTo>
                  <a:pt x="1504113" y="452086"/>
                </a:lnTo>
                <a:close/>
                <a:moveTo>
                  <a:pt x="948027" y="1225"/>
                </a:moveTo>
                <a:cubicBezTo>
                  <a:pt x="955280" y="-926"/>
                  <a:pt x="963354" y="-310"/>
                  <a:pt x="970529" y="3582"/>
                </a:cubicBezTo>
                <a:lnTo>
                  <a:pt x="979328" y="8357"/>
                </a:lnTo>
                <a:cubicBezTo>
                  <a:pt x="993678" y="16142"/>
                  <a:pt x="999000" y="34087"/>
                  <a:pt x="991214" y="48437"/>
                </a:cubicBezTo>
                <a:lnTo>
                  <a:pt x="817051" y="369442"/>
                </a:lnTo>
                <a:lnTo>
                  <a:pt x="1509024" y="369442"/>
                </a:lnTo>
                <a:lnTo>
                  <a:pt x="1535367" y="380354"/>
                </a:lnTo>
                <a:lnTo>
                  <a:pt x="1690663" y="23922"/>
                </a:lnTo>
                <a:cubicBezTo>
                  <a:pt x="1698005" y="7073"/>
                  <a:pt x="1717615" y="-635"/>
                  <a:pt x="1734464" y="6707"/>
                </a:cubicBezTo>
                <a:lnTo>
                  <a:pt x="1744794" y="11207"/>
                </a:lnTo>
                <a:cubicBezTo>
                  <a:pt x="1761643" y="18549"/>
                  <a:pt x="1769351" y="38159"/>
                  <a:pt x="1762010" y="55008"/>
                </a:cubicBezTo>
                <a:lnTo>
                  <a:pt x="991143" y="1824272"/>
                </a:lnTo>
                <a:cubicBezTo>
                  <a:pt x="983802" y="1841121"/>
                  <a:pt x="964192" y="1848829"/>
                  <a:pt x="947342" y="1841488"/>
                </a:cubicBezTo>
                <a:lnTo>
                  <a:pt x="937012" y="1836987"/>
                </a:lnTo>
                <a:cubicBezTo>
                  <a:pt x="920163" y="1829646"/>
                  <a:pt x="912456" y="1810036"/>
                  <a:pt x="919797" y="1793186"/>
                </a:cubicBezTo>
                <a:lnTo>
                  <a:pt x="1011438" y="1582854"/>
                </a:lnTo>
                <a:lnTo>
                  <a:pt x="181299" y="1582853"/>
                </a:lnTo>
                <a:lnTo>
                  <a:pt x="162853" y="1575213"/>
                </a:lnTo>
                <a:lnTo>
                  <a:pt x="64349" y="1756769"/>
                </a:lnTo>
                <a:cubicBezTo>
                  <a:pt x="56563" y="1771119"/>
                  <a:pt x="38618" y="1776440"/>
                  <a:pt x="24268" y="1768655"/>
                </a:cubicBezTo>
                <a:lnTo>
                  <a:pt x="15469" y="1763881"/>
                </a:lnTo>
                <a:cubicBezTo>
                  <a:pt x="1119" y="1756095"/>
                  <a:pt x="-4203" y="1738150"/>
                  <a:pt x="3583" y="1723800"/>
                </a:cubicBezTo>
                <a:lnTo>
                  <a:pt x="930448" y="15468"/>
                </a:lnTo>
                <a:cubicBezTo>
                  <a:pt x="934341" y="8293"/>
                  <a:pt x="940774" y="3375"/>
                  <a:pt x="948027" y="1225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9" name="立方体 48"/>
          <p:cNvSpPr/>
          <p:nvPr/>
        </p:nvSpPr>
        <p:spPr>
          <a:xfrm>
            <a:off x="2472213" y="1811790"/>
            <a:ext cx="1533525" cy="349250"/>
          </a:xfrm>
          <a:prstGeom prst="cube">
            <a:avLst>
              <a:gd name="adj" fmla="val 42396"/>
            </a:avLst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 rot="1708938">
            <a:off x="2538144" y="1727631"/>
            <a:ext cx="648542" cy="1674582"/>
          </a:xfrm>
          <a:custGeom>
            <a:avLst/>
            <a:gdLst>
              <a:gd name="connsiteX0" fmla="*/ 48944 w 648542"/>
              <a:gd name="connsiteY0" fmla="*/ 1353790 h 1674582"/>
              <a:gd name="connsiteX1" fmla="*/ 48944 w 648542"/>
              <a:gd name="connsiteY1" fmla="*/ 1447008 h 1674582"/>
              <a:gd name="connsiteX2" fmla="*/ 558414 w 648542"/>
              <a:gd name="connsiteY2" fmla="*/ 1170592 h 1674582"/>
              <a:gd name="connsiteX3" fmla="*/ 574668 w 648542"/>
              <a:gd name="connsiteY3" fmla="*/ 1168889 h 1674582"/>
              <a:gd name="connsiteX4" fmla="*/ 566620 w 648542"/>
              <a:gd name="connsiteY4" fmla="*/ 1075769 h 1674582"/>
              <a:gd name="connsiteX5" fmla="*/ 55448 w 648542"/>
              <a:gd name="connsiteY5" fmla="*/ 1353108 h 1674582"/>
              <a:gd name="connsiteX6" fmla="*/ 48944 w 648542"/>
              <a:gd name="connsiteY6" fmla="*/ 1204840 h 1674582"/>
              <a:gd name="connsiteX7" fmla="*/ 48944 w 648542"/>
              <a:gd name="connsiteY7" fmla="*/ 1290072 h 1674582"/>
              <a:gd name="connsiteX8" fmla="*/ 539037 w 648542"/>
              <a:gd name="connsiteY8" fmla="*/ 1024169 h 1674582"/>
              <a:gd name="connsiteX9" fmla="*/ 561306 w 648542"/>
              <a:gd name="connsiteY9" fmla="*/ 1021836 h 1674582"/>
              <a:gd name="connsiteX10" fmla="*/ 562007 w 648542"/>
              <a:gd name="connsiteY10" fmla="*/ 1022405 h 1674582"/>
              <a:gd name="connsiteX11" fmla="*/ 554088 w 648542"/>
              <a:gd name="connsiteY11" fmla="*/ 930771 h 1674582"/>
              <a:gd name="connsiteX12" fmla="*/ 48944 w 648542"/>
              <a:gd name="connsiteY12" fmla="*/ 1049543 h 1674582"/>
              <a:gd name="connsiteX13" fmla="*/ 48944 w 648542"/>
              <a:gd name="connsiteY13" fmla="*/ 1138276 h 1674582"/>
              <a:gd name="connsiteX14" fmla="*/ 530262 w 648542"/>
              <a:gd name="connsiteY14" fmla="*/ 877134 h 1674582"/>
              <a:gd name="connsiteX15" fmla="*/ 549280 w 648542"/>
              <a:gd name="connsiteY15" fmla="*/ 875141 h 1674582"/>
              <a:gd name="connsiteX16" fmla="*/ 541268 w 648542"/>
              <a:gd name="connsiteY16" fmla="*/ 782430 h 1674582"/>
              <a:gd name="connsiteX17" fmla="*/ 48944 w 648542"/>
              <a:gd name="connsiteY17" fmla="*/ 887768 h 1674582"/>
              <a:gd name="connsiteX18" fmla="*/ 48944 w 648542"/>
              <a:gd name="connsiteY18" fmla="*/ 982978 h 1674582"/>
              <a:gd name="connsiteX19" fmla="*/ 523618 w 648542"/>
              <a:gd name="connsiteY19" fmla="*/ 725441 h 1674582"/>
              <a:gd name="connsiteX20" fmla="*/ 536228 w 648542"/>
              <a:gd name="connsiteY20" fmla="*/ 724119 h 1674582"/>
              <a:gd name="connsiteX21" fmla="*/ 528158 w 648542"/>
              <a:gd name="connsiteY21" fmla="*/ 630744 h 1674582"/>
              <a:gd name="connsiteX22" fmla="*/ 55744 w 648542"/>
              <a:gd name="connsiteY22" fmla="*/ 887055 h 1674582"/>
              <a:gd name="connsiteX23" fmla="*/ 48944 w 648542"/>
              <a:gd name="connsiteY23" fmla="*/ 735983 h 1674582"/>
              <a:gd name="connsiteX24" fmla="*/ 48944 w 648542"/>
              <a:gd name="connsiteY24" fmla="*/ 824180 h 1674582"/>
              <a:gd name="connsiteX25" fmla="*/ 506389 w 648542"/>
              <a:gd name="connsiteY25" fmla="*/ 575990 h 1674582"/>
              <a:gd name="connsiteX26" fmla="*/ 523273 w 648542"/>
              <a:gd name="connsiteY26" fmla="*/ 574221 h 1674582"/>
              <a:gd name="connsiteX27" fmla="*/ 515645 w 648542"/>
              <a:gd name="connsiteY27" fmla="*/ 485961 h 1674582"/>
              <a:gd name="connsiteX28" fmla="*/ 56230 w 648542"/>
              <a:gd name="connsiteY28" fmla="*/ 735219 h 1674582"/>
              <a:gd name="connsiteX29" fmla="*/ 48944 w 648542"/>
              <a:gd name="connsiteY29" fmla="*/ 602797 h 1674582"/>
              <a:gd name="connsiteX30" fmla="*/ 48944 w 648542"/>
              <a:gd name="connsiteY30" fmla="*/ 672607 h 1674582"/>
              <a:gd name="connsiteX31" fmla="*/ 494024 w 648542"/>
              <a:gd name="connsiteY31" fmla="*/ 431126 h 1674582"/>
              <a:gd name="connsiteX32" fmla="*/ 510754 w 648542"/>
              <a:gd name="connsiteY32" fmla="*/ 429373 h 1674582"/>
              <a:gd name="connsiteX33" fmla="*/ 504386 w 648542"/>
              <a:gd name="connsiteY33" fmla="*/ 355694 h 1674582"/>
              <a:gd name="connsiteX34" fmla="*/ 6130 w 648542"/>
              <a:gd name="connsiteY34" fmla="*/ 262880 h 1674582"/>
              <a:gd name="connsiteX35" fmla="*/ 20928 w 648542"/>
              <a:gd name="connsiteY35" fmla="*/ 256750 h 1674582"/>
              <a:gd name="connsiteX36" fmla="*/ 28016 w 648542"/>
              <a:gd name="connsiteY36" fmla="*/ 256750 h 1674582"/>
              <a:gd name="connsiteX37" fmla="*/ 48944 w 648542"/>
              <a:gd name="connsiteY37" fmla="*/ 277678 h 1674582"/>
              <a:gd name="connsiteX38" fmla="*/ 48944 w 648542"/>
              <a:gd name="connsiteY38" fmla="*/ 536232 h 1674582"/>
              <a:gd name="connsiteX39" fmla="*/ 479540 w 648542"/>
              <a:gd name="connsiteY39" fmla="*/ 302609 h 1674582"/>
              <a:gd name="connsiteX40" fmla="*/ 499617 w 648542"/>
              <a:gd name="connsiteY40" fmla="*/ 300505 h 1674582"/>
              <a:gd name="connsiteX41" fmla="*/ 475916 w 648542"/>
              <a:gd name="connsiteY41" fmla="*/ 26276 h 1674582"/>
              <a:gd name="connsiteX42" fmla="*/ 481356 w 648542"/>
              <a:gd name="connsiteY42" fmla="*/ 9085 h 1674582"/>
              <a:gd name="connsiteX43" fmla="*/ 497359 w 648542"/>
              <a:gd name="connsiteY43" fmla="*/ 776 h 1674582"/>
              <a:gd name="connsiteX44" fmla="*/ 505308 w 648542"/>
              <a:gd name="connsiteY44" fmla="*/ 88 h 1674582"/>
              <a:gd name="connsiteX45" fmla="*/ 530808 w 648542"/>
              <a:gd name="connsiteY45" fmla="*/ 21531 h 1674582"/>
              <a:gd name="connsiteX46" fmla="*/ 648454 w 648542"/>
              <a:gd name="connsiteY46" fmla="*/ 1382757 h 1674582"/>
              <a:gd name="connsiteX47" fmla="*/ 627011 w 648542"/>
              <a:gd name="connsiteY47" fmla="*/ 1408257 h 1674582"/>
              <a:gd name="connsiteX48" fmla="*/ 619062 w 648542"/>
              <a:gd name="connsiteY48" fmla="*/ 1408944 h 1674582"/>
              <a:gd name="connsiteX49" fmla="*/ 593561 w 648542"/>
              <a:gd name="connsiteY49" fmla="*/ 1387501 h 1674582"/>
              <a:gd name="connsiteX50" fmla="*/ 579576 w 648542"/>
              <a:gd name="connsiteY50" fmla="*/ 1225676 h 1674582"/>
              <a:gd name="connsiteX51" fmla="*/ 63001 w 648542"/>
              <a:gd name="connsiteY51" fmla="*/ 1505946 h 1674582"/>
              <a:gd name="connsiteX52" fmla="*/ 48944 w 648542"/>
              <a:gd name="connsiteY52" fmla="*/ 1507419 h 1674582"/>
              <a:gd name="connsiteX53" fmla="*/ 48944 w 648542"/>
              <a:gd name="connsiteY53" fmla="*/ 1653654 h 1674582"/>
              <a:gd name="connsiteX54" fmla="*/ 28016 w 648542"/>
              <a:gd name="connsiteY54" fmla="*/ 1674582 h 1674582"/>
              <a:gd name="connsiteX55" fmla="*/ 20928 w 648542"/>
              <a:gd name="connsiteY55" fmla="*/ 1674582 h 1674582"/>
              <a:gd name="connsiteX56" fmla="*/ 0 w 648542"/>
              <a:gd name="connsiteY56" fmla="*/ 1653654 h 1674582"/>
              <a:gd name="connsiteX57" fmla="*/ 0 w 648542"/>
              <a:gd name="connsiteY57" fmla="*/ 277678 h 1674582"/>
              <a:gd name="connsiteX58" fmla="*/ 6130 w 648542"/>
              <a:gd name="connsiteY58" fmla="*/ 262880 h 16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48542" h="1674582">
                <a:moveTo>
                  <a:pt x="48944" y="1353790"/>
                </a:moveTo>
                <a:lnTo>
                  <a:pt x="48944" y="1447008"/>
                </a:lnTo>
                <a:lnTo>
                  <a:pt x="558414" y="1170592"/>
                </a:lnTo>
                <a:lnTo>
                  <a:pt x="574668" y="1168889"/>
                </a:lnTo>
                <a:lnTo>
                  <a:pt x="566620" y="1075769"/>
                </a:lnTo>
                <a:lnTo>
                  <a:pt x="55448" y="1353108"/>
                </a:lnTo>
                <a:close/>
                <a:moveTo>
                  <a:pt x="48944" y="1204840"/>
                </a:moveTo>
                <a:lnTo>
                  <a:pt x="48944" y="1290072"/>
                </a:lnTo>
                <a:lnTo>
                  <a:pt x="539037" y="1024169"/>
                </a:lnTo>
                <a:cubicBezTo>
                  <a:pt x="546138" y="1020317"/>
                  <a:pt x="554128" y="1019707"/>
                  <a:pt x="561306" y="1021836"/>
                </a:cubicBezTo>
                <a:lnTo>
                  <a:pt x="562007" y="1022405"/>
                </a:lnTo>
                <a:lnTo>
                  <a:pt x="554088" y="930771"/>
                </a:lnTo>
                <a:close/>
                <a:moveTo>
                  <a:pt x="48944" y="1049543"/>
                </a:moveTo>
                <a:lnTo>
                  <a:pt x="48944" y="1138276"/>
                </a:lnTo>
                <a:lnTo>
                  <a:pt x="530262" y="877134"/>
                </a:lnTo>
                <a:lnTo>
                  <a:pt x="549280" y="875141"/>
                </a:lnTo>
                <a:lnTo>
                  <a:pt x="541268" y="782430"/>
                </a:lnTo>
                <a:close/>
                <a:moveTo>
                  <a:pt x="48944" y="887768"/>
                </a:moveTo>
                <a:lnTo>
                  <a:pt x="48944" y="982978"/>
                </a:lnTo>
                <a:lnTo>
                  <a:pt x="523618" y="725441"/>
                </a:lnTo>
                <a:lnTo>
                  <a:pt x="536228" y="724119"/>
                </a:lnTo>
                <a:lnTo>
                  <a:pt x="528158" y="630744"/>
                </a:lnTo>
                <a:lnTo>
                  <a:pt x="55744" y="887055"/>
                </a:lnTo>
                <a:close/>
                <a:moveTo>
                  <a:pt x="48944" y="735983"/>
                </a:moveTo>
                <a:lnTo>
                  <a:pt x="48944" y="824180"/>
                </a:lnTo>
                <a:lnTo>
                  <a:pt x="506389" y="575990"/>
                </a:lnTo>
                <a:lnTo>
                  <a:pt x="523273" y="574221"/>
                </a:lnTo>
                <a:lnTo>
                  <a:pt x="515645" y="485961"/>
                </a:lnTo>
                <a:lnTo>
                  <a:pt x="56230" y="735219"/>
                </a:lnTo>
                <a:close/>
                <a:moveTo>
                  <a:pt x="48944" y="602797"/>
                </a:moveTo>
                <a:lnTo>
                  <a:pt x="48944" y="672607"/>
                </a:lnTo>
                <a:lnTo>
                  <a:pt x="494024" y="431126"/>
                </a:lnTo>
                <a:lnTo>
                  <a:pt x="510754" y="429373"/>
                </a:lnTo>
                <a:lnTo>
                  <a:pt x="504386" y="355694"/>
                </a:lnTo>
                <a:close/>
                <a:moveTo>
                  <a:pt x="6130" y="262880"/>
                </a:moveTo>
                <a:cubicBezTo>
                  <a:pt x="9917" y="259093"/>
                  <a:pt x="15149" y="256750"/>
                  <a:pt x="20928" y="256750"/>
                </a:cubicBezTo>
                <a:lnTo>
                  <a:pt x="28016" y="256750"/>
                </a:lnTo>
                <a:cubicBezTo>
                  <a:pt x="39574" y="256750"/>
                  <a:pt x="48944" y="266120"/>
                  <a:pt x="48944" y="277678"/>
                </a:cubicBezTo>
                <a:lnTo>
                  <a:pt x="48944" y="536232"/>
                </a:lnTo>
                <a:lnTo>
                  <a:pt x="479540" y="302609"/>
                </a:lnTo>
                <a:lnTo>
                  <a:pt x="499617" y="300505"/>
                </a:lnTo>
                <a:lnTo>
                  <a:pt x="475916" y="26276"/>
                </a:lnTo>
                <a:cubicBezTo>
                  <a:pt x="475356" y="19794"/>
                  <a:pt x="477476" y="13699"/>
                  <a:pt x="481356" y="9085"/>
                </a:cubicBezTo>
                <a:cubicBezTo>
                  <a:pt x="485236" y="4470"/>
                  <a:pt x="490877" y="1336"/>
                  <a:pt x="497359" y="776"/>
                </a:cubicBezTo>
                <a:lnTo>
                  <a:pt x="505308" y="88"/>
                </a:lnTo>
                <a:cubicBezTo>
                  <a:pt x="518271" y="-1032"/>
                  <a:pt x="529688" y="8569"/>
                  <a:pt x="530808" y="21531"/>
                </a:cubicBezTo>
                <a:lnTo>
                  <a:pt x="648454" y="1382757"/>
                </a:lnTo>
                <a:cubicBezTo>
                  <a:pt x="649574" y="1395720"/>
                  <a:pt x="639974" y="1407137"/>
                  <a:pt x="627011" y="1408257"/>
                </a:cubicBezTo>
                <a:lnTo>
                  <a:pt x="619062" y="1408944"/>
                </a:lnTo>
                <a:cubicBezTo>
                  <a:pt x="606099" y="1410064"/>
                  <a:pt x="594682" y="1400464"/>
                  <a:pt x="593561" y="1387501"/>
                </a:cubicBezTo>
                <a:lnTo>
                  <a:pt x="579576" y="1225676"/>
                </a:lnTo>
                <a:lnTo>
                  <a:pt x="63001" y="1505946"/>
                </a:lnTo>
                <a:lnTo>
                  <a:pt x="48944" y="1507419"/>
                </a:lnTo>
                <a:lnTo>
                  <a:pt x="48944" y="1653654"/>
                </a:lnTo>
                <a:cubicBezTo>
                  <a:pt x="48944" y="1665212"/>
                  <a:pt x="39574" y="1674582"/>
                  <a:pt x="28016" y="1674582"/>
                </a:cubicBezTo>
                <a:lnTo>
                  <a:pt x="20928" y="1674582"/>
                </a:lnTo>
                <a:cubicBezTo>
                  <a:pt x="9370" y="1674582"/>
                  <a:pt x="0" y="1665212"/>
                  <a:pt x="0" y="1653654"/>
                </a:cubicBezTo>
                <a:lnTo>
                  <a:pt x="0" y="277678"/>
                </a:lnTo>
                <a:cubicBezTo>
                  <a:pt x="0" y="271899"/>
                  <a:pt x="2342" y="266667"/>
                  <a:pt x="6130" y="262880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38731" y="2041298"/>
            <a:ext cx="6286431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latin typeface="+mn-ea"/>
              </a:rPr>
              <a:t>地址：</a:t>
            </a:r>
            <a:br>
              <a:rPr lang="zh-CN" altLang="en-US" kern="0" dirty="0">
                <a:solidFill>
                  <a:schemeClr val="accent1"/>
                </a:solidFill>
                <a:latin typeface="+mn-ea"/>
              </a:rPr>
            </a:br>
            <a:r>
              <a:rPr lang="zh-CN" altLang="en-US" kern="0" dirty="0">
                <a:latin typeface="+mn-ea"/>
              </a:rPr>
              <a:t>厦门总部</a:t>
            </a:r>
            <a:r>
              <a:rPr lang="zh-CN" altLang="en-US" kern="0" dirty="0" smtClean="0">
                <a:latin typeface="+mn-ea"/>
              </a:rPr>
              <a:t>：</a:t>
            </a:r>
            <a:r>
              <a:rPr lang="en-US" altLang="zh-CN" kern="0" dirty="0" smtClean="0">
                <a:latin typeface="+mn-ea"/>
              </a:rPr>
              <a:t>XXXXXXXXXXXXXXXXXXXXXXX</a:t>
            </a:r>
            <a:r>
              <a:rPr lang="zh-CN" altLang="en-US" kern="0" dirty="0">
                <a:latin typeface="+mn-ea"/>
              </a:rPr>
              <a:t/>
            </a:r>
            <a:br>
              <a:rPr lang="zh-CN" altLang="en-US" kern="0" dirty="0">
                <a:latin typeface="+mn-ea"/>
              </a:rPr>
            </a:br>
            <a:r>
              <a:rPr lang="zh-CN" altLang="en-US" kern="0" dirty="0">
                <a:latin typeface="+mn-ea"/>
              </a:rPr>
              <a:t>联系电话</a:t>
            </a:r>
            <a:r>
              <a:rPr lang="zh-CN" altLang="en-US" kern="0" dirty="0" smtClean="0">
                <a:latin typeface="+mn-ea"/>
              </a:rPr>
              <a:t>：</a:t>
            </a:r>
            <a:r>
              <a:rPr lang="en-US" altLang="zh-CN" kern="0" dirty="0" smtClean="0">
                <a:latin typeface="+mn-ea"/>
              </a:rPr>
              <a:t>XXXXXXXXXXXXXXXXXXXXXXXX</a:t>
            </a:r>
            <a:endParaRPr lang="en-US" altLang="zh-CN" kern="0" dirty="0">
              <a:latin typeface="+mn-ea"/>
            </a:endParaRPr>
          </a:p>
          <a:p>
            <a:pPr>
              <a:lnSpc>
                <a:spcPct val="130000"/>
              </a:lnSpc>
              <a:defRPr/>
            </a:pPr>
            <a:endParaRPr lang="zh-CN" altLang="en-US" b="1" kern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" name="TextBox 66"/>
          <p:cNvSpPr txBox="1"/>
          <p:nvPr/>
        </p:nvSpPr>
        <p:spPr>
          <a:xfrm>
            <a:off x="3838731" y="3454282"/>
            <a:ext cx="472607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latin typeface="+mn-ea"/>
              </a:rPr>
              <a:t>网    址</a:t>
            </a:r>
            <a:r>
              <a:rPr lang="zh-CN" altLang="en-US" kern="0" dirty="0" smtClean="0">
                <a:solidFill>
                  <a:schemeClr val="accent1"/>
                </a:solidFill>
                <a:latin typeface="+mn-ea"/>
              </a:rPr>
              <a:t>：</a:t>
            </a:r>
            <a:r>
              <a:rPr lang="en-US" altLang="zh-CN" kern="0" dirty="0" smtClean="0">
                <a:latin typeface="+mn-ea"/>
              </a:rPr>
              <a:t>XXXXXXXXXXXXXXXXXXXXX     </a:t>
            </a:r>
            <a:endParaRPr lang="en-US" altLang="zh-CN" kern="0" dirty="0"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kern="0" dirty="0">
                <a:latin typeface="+mn-ea"/>
              </a:rPr>
              <a:t>          </a:t>
            </a:r>
            <a:r>
              <a:rPr lang="en-US" altLang="zh-CN" kern="0" dirty="0" smtClean="0">
                <a:latin typeface="+mn-ea"/>
              </a:rPr>
              <a:t>XXXXXXXXXXXXXXXXX</a:t>
            </a:r>
            <a:endParaRPr lang="en-US" altLang="zh-CN" kern="0" dirty="0"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latin typeface="+mn-ea"/>
              </a:rPr>
              <a:t>联    系</a:t>
            </a:r>
            <a:r>
              <a:rPr lang="zh-CN" altLang="en-US" kern="0" dirty="0" smtClean="0">
                <a:solidFill>
                  <a:schemeClr val="accent1"/>
                </a:solidFill>
                <a:latin typeface="+mn-ea"/>
              </a:rPr>
              <a:t>：</a:t>
            </a:r>
            <a:r>
              <a:rPr lang="en-US" altLang="zh-CN" kern="0" dirty="0" smtClean="0">
                <a:latin typeface="+mn-ea"/>
              </a:rPr>
              <a:t>XXXXXXXXXXXXX</a:t>
            </a:r>
            <a:endParaRPr lang="zh-CN" altLang="en-US" kern="0" dirty="0"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latin typeface="+mn-ea"/>
              </a:rPr>
              <a:t>邮    箱</a:t>
            </a:r>
            <a:r>
              <a:rPr lang="zh-CN" altLang="en-US" kern="0" dirty="0" smtClean="0">
                <a:solidFill>
                  <a:schemeClr val="accent1"/>
                </a:solidFill>
                <a:latin typeface="+mn-ea"/>
              </a:rPr>
              <a:t>：</a:t>
            </a:r>
            <a:r>
              <a:rPr lang="en-US" altLang="zh-CN" kern="0" dirty="0" smtClean="0">
                <a:latin typeface="+mn-ea"/>
              </a:rPr>
              <a:t>XXXXXXXXXXXXXXXX</a:t>
            </a:r>
            <a:endParaRPr lang="en-US" altLang="zh-CN" kern="0" dirty="0">
              <a:latin typeface="+mn-ea"/>
            </a:endParaRPr>
          </a:p>
          <a:p>
            <a:pPr>
              <a:lnSpc>
                <a:spcPct val="130000"/>
              </a:lnSpc>
              <a:defRPr/>
            </a:pPr>
            <a:endParaRPr lang="zh-CN" altLang="en-US" b="1" kern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7766" y="326665"/>
            <a:ext cx="1856844" cy="711200"/>
          </a:xfrm>
        </p:spPr>
        <p:txBody>
          <a:bodyPr/>
          <a:lstStyle/>
          <a:p>
            <a:r>
              <a:rPr lang="zh-CN" altLang="en-US" dirty="0" smtClean="0"/>
              <a:t>联系我们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66" y="3039377"/>
            <a:ext cx="4361234" cy="31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任意多边形 2"/>
          <p:cNvSpPr>
            <a:spLocks noChangeAspect="1"/>
          </p:cNvSpPr>
          <p:nvPr/>
        </p:nvSpPr>
        <p:spPr>
          <a:xfrm>
            <a:off x="4898722" y="2062654"/>
            <a:ext cx="969962" cy="969963"/>
          </a:xfrm>
          <a:custGeom>
            <a:avLst/>
            <a:gdLst>
              <a:gd name="connsiteX0" fmla="*/ 157193 w 970530"/>
              <a:gd name="connsiteY0" fmla="*/ 238654 h 968938"/>
              <a:gd name="connsiteX1" fmla="*/ 154926 w 970530"/>
              <a:gd name="connsiteY1" fmla="*/ 240047 h 968938"/>
              <a:gd name="connsiteX2" fmla="*/ 158049 w 970530"/>
              <a:gd name="connsiteY2" fmla="*/ 240047 h 968938"/>
              <a:gd name="connsiteX3" fmla="*/ 152692 w 970530"/>
              <a:gd name="connsiteY3" fmla="*/ 236963 h 968938"/>
              <a:gd name="connsiteX4" fmla="*/ 152692 w 970530"/>
              <a:gd name="connsiteY4" fmla="*/ 240047 h 968938"/>
              <a:gd name="connsiteX5" fmla="*/ 154587 w 970530"/>
              <a:gd name="connsiteY5" fmla="*/ 240047 h 968938"/>
              <a:gd name="connsiteX6" fmla="*/ 148213 w 970530"/>
              <a:gd name="connsiteY6" fmla="*/ 229675 h 968938"/>
              <a:gd name="connsiteX7" fmla="*/ 145947 w 970530"/>
              <a:gd name="connsiteY7" fmla="*/ 231066 h 968938"/>
              <a:gd name="connsiteX8" fmla="*/ 149068 w 970530"/>
              <a:gd name="connsiteY8" fmla="*/ 231066 h 968938"/>
              <a:gd name="connsiteX9" fmla="*/ 143712 w 970530"/>
              <a:gd name="connsiteY9" fmla="*/ 227983 h 968938"/>
              <a:gd name="connsiteX10" fmla="*/ 143712 w 970530"/>
              <a:gd name="connsiteY10" fmla="*/ 231066 h 968938"/>
              <a:gd name="connsiteX11" fmla="*/ 145606 w 970530"/>
              <a:gd name="connsiteY11" fmla="*/ 231066 h 968938"/>
              <a:gd name="connsiteX12" fmla="*/ 139233 w 970530"/>
              <a:gd name="connsiteY12" fmla="*/ 220695 h 968938"/>
              <a:gd name="connsiteX13" fmla="*/ 136967 w 970530"/>
              <a:gd name="connsiteY13" fmla="*/ 222086 h 968938"/>
              <a:gd name="connsiteX14" fmla="*/ 140088 w 970530"/>
              <a:gd name="connsiteY14" fmla="*/ 222086 h 968938"/>
              <a:gd name="connsiteX15" fmla="*/ 134732 w 970530"/>
              <a:gd name="connsiteY15" fmla="*/ 219003 h 968938"/>
              <a:gd name="connsiteX16" fmla="*/ 134732 w 970530"/>
              <a:gd name="connsiteY16" fmla="*/ 222086 h 968938"/>
              <a:gd name="connsiteX17" fmla="*/ 136626 w 970530"/>
              <a:gd name="connsiteY17" fmla="*/ 222086 h 968938"/>
              <a:gd name="connsiteX18" fmla="*/ 130253 w 970530"/>
              <a:gd name="connsiteY18" fmla="*/ 211715 h 968938"/>
              <a:gd name="connsiteX19" fmla="*/ 127987 w 970530"/>
              <a:gd name="connsiteY19" fmla="*/ 213106 h 968938"/>
              <a:gd name="connsiteX20" fmla="*/ 131108 w 970530"/>
              <a:gd name="connsiteY20" fmla="*/ 213106 h 968938"/>
              <a:gd name="connsiteX21" fmla="*/ 125752 w 970530"/>
              <a:gd name="connsiteY21" fmla="*/ 210023 h 968938"/>
              <a:gd name="connsiteX22" fmla="*/ 125752 w 970530"/>
              <a:gd name="connsiteY22" fmla="*/ 213106 h 968938"/>
              <a:gd name="connsiteX23" fmla="*/ 127646 w 970530"/>
              <a:gd name="connsiteY23" fmla="*/ 213106 h 968938"/>
              <a:gd name="connsiteX24" fmla="*/ 121272 w 970530"/>
              <a:gd name="connsiteY24" fmla="*/ 202733 h 968938"/>
              <a:gd name="connsiteX25" fmla="*/ 119005 w 970530"/>
              <a:gd name="connsiteY25" fmla="*/ 204126 h 968938"/>
              <a:gd name="connsiteX26" fmla="*/ 122128 w 970530"/>
              <a:gd name="connsiteY26" fmla="*/ 204126 h 968938"/>
              <a:gd name="connsiteX27" fmla="*/ 116771 w 970530"/>
              <a:gd name="connsiteY27" fmla="*/ 201042 h 968938"/>
              <a:gd name="connsiteX28" fmla="*/ 116771 w 970530"/>
              <a:gd name="connsiteY28" fmla="*/ 204126 h 968938"/>
              <a:gd name="connsiteX29" fmla="*/ 118666 w 970530"/>
              <a:gd name="connsiteY29" fmla="*/ 204126 h 968938"/>
              <a:gd name="connsiteX30" fmla="*/ 112292 w 970530"/>
              <a:gd name="connsiteY30" fmla="*/ 193754 h 968938"/>
              <a:gd name="connsiteX31" fmla="*/ 111919 w 970530"/>
              <a:gd name="connsiteY31" fmla="*/ 193983 h 968938"/>
              <a:gd name="connsiteX32" fmla="*/ 111919 w 970530"/>
              <a:gd name="connsiteY32" fmla="*/ 195145 h 968938"/>
              <a:gd name="connsiteX33" fmla="*/ 113147 w 970530"/>
              <a:gd name="connsiteY33" fmla="*/ 195145 h 968938"/>
              <a:gd name="connsiteX34" fmla="*/ 233958 w 970530"/>
              <a:gd name="connsiteY34" fmla="*/ 0 h 968938"/>
              <a:gd name="connsiteX35" fmla="*/ 320874 w 970530"/>
              <a:gd name="connsiteY35" fmla="*/ 8930 h 968938"/>
              <a:gd name="connsiteX36" fmla="*/ 315034 w 970530"/>
              <a:gd name="connsiteY36" fmla="*/ 21406 h 968938"/>
              <a:gd name="connsiteX37" fmla="*/ 325726 w 970530"/>
              <a:gd name="connsiteY37" fmla="*/ 22505 h 968938"/>
              <a:gd name="connsiteX38" fmla="*/ 322127 w 970530"/>
              <a:gd name="connsiteY38" fmla="*/ 30193 h 968938"/>
              <a:gd name="connsiteX39" fmla="*/ 334707 w 970530"/>
              <a:gd name="connsiteY39" fmla="*/ 31486 h 968938"/>
              <a:gd name="connsiteX40" fmla="*/ 331109 w 970530"/>
              <a:gd name="connsiteY40" fmla="*/ 39174 h 968938"/>
              <a:gd name="connsiteX41" fmla="*/ 343687 w 970530"/>
              <a:gd name="connsiteY41" fmla="*/ 40466 h 968938"/>
              <a:gd name="connsiteX42" fmla="*/ 340089 w 970530"/>
              <a:gd name="connsiteY42" fmla="*/ 48154 h 968938"/>
              <a:gd name="connsiteX43" fmla="*/ 352667 w 970530"/>
              <a:gd name="connsiteY43" fmla="*/ 49446 h 968938"/>
              <a:gd name="connsiteX44" fmla="*/ 349069 w 970530"/>
              <a:gd name="connsiteY44" fmla="*/ 57134 h 968938"/>
              <a:gd name="connsiteX45" fmla="*/ 361647 w 970530"/>
              <a:gd name="connsiteY45" fmla="*/ 58426 h 968938"/>
              <a:gd name="connsiteX46" fmla="*/ 358622 w 970530"/>
              <a:gd name="connsiteY46" fmla="*/ 64889 h 968938"/>
              <a:gd name="connsiteX47" fmla="*/ 370285 w 970530"/>
              <a:gd name="connsiteY47" fmla="*/ 64889 h 968938"/>
              <a:gd name="connsiteX48" fmla="*/ 370285 w 970530"/>
              <a:gd name="connsiteY48" fmla="*/ 67372 h 968938"/>
              <a:gd name="connsiteX49" fmla="*/ 370628 w 970530"/>
              <a:gd name="connsiteY49" fmla="*/ 67407 h 968938"/>
              <a:gd name="connsiteX50" fmla="*/ 370285 w 970530"/>
              <a:gd name="connsiteY50" fmla="*/ 68140 h 968938"/>
              <a:gd name="connsiteX51" fmla="*/ 370285 w 970530"/>
              <a:gd name="connsiteY51" fmla="*/ 75429 h 968938"/>
              <a:gd name="connsiteX52" fmla="*/ 379608 w 970530"/>
              <a:gd name="connsiteY52" fmla="*/ 76387 h 968938"/>
              <a:gd name="connsiteX53" fmla="*/ 376010 w 970530"/>
              <a:gd name="connsiteY53" fmla="*/ 84075 h 968938"/>
              <a:gd name="connsiteX54" fmla="*/ 388588 w 970530"/>
              <a:gd name="connsiteY54" fmla="*/ 85367 h 968938"/>
              <a:gd name="connsiteX55" fmla="*/ 384990 w 970530"/>
              <a:gd name="connsiteY55" fmla="*/ 93055 h 968938"/>
              <a:gd name="connsiteX56" fmla="*/ 397568 w 970530"/>
              <a:gd name="connsiteY56" fmla="*/ 94347 h 968938"/>
              <a:gd name="connsiteX57" fmla="*/ 393969 w 970530"/>
              <a:gd name="connsiteY57" fmla="*/ 102035 h 968938"/>
              <a:gd name="connsiteX58" fmla="*/ 406549 w 970530"/>
              <a:gd name="connsiteY58" fmla="*/ 103328 h 968938"/>
              <a:gd name="connsiteX59" fmla="*/ 402951 w 970530"/>
              <a:gd name="connsiteY59" fmla="*/ 111015 h 968938"/>
              <a:gd name="connsiteX60" fmla="*/ 415529 w 970530"/>
              <a:gd name="connsiteY60" fmla="*/ 112308 h 968938"/>
              <a:gd name="connsiteX61" fmla="*/ 413482 w 970530"/>
              <a:gd name="connsiteY61" fmla="*/ 116681 h 968938"/>
              <a:gd name="connsiteX62" fmla="*/ 478036 w 970530"/>
              <a:gd name="connsiteY62" fmla="*/ 116681 h 968938"/>
              <a:gd name="connsiteX63" fmla="*/ 478036 w 970530"/>
              <a:gd name="connsiteY63" fmla="*/ 10120 h 968938"/>
              <a:gd name="connsiteX64" fmla="*/ 551260 w 970530"/>
              <a:gd name="connsiteY64" fmla="*/ 10120 h 968938"/>
              <a:gd name="connsiteX65" fmla="*/ 551260 w 970530"/>
              <a:gd name="connsiteY65" fmla="*/ 23695 h 968938"/>
              <a:gd name="connsiteX66" fmla="*/ 556112 w 970530"/>
              <a:gd name="connsiteY66" fmla="*/ 23695 h 968938"/>
              <a:gd name="connsiteX67" fmla="*/ 556112 w 970530"/>
              <a:gd name="connsiteY67" fmla="*/ 32676 h 968938"/>
              <a:gd name="connsiteX68" fmla="*/ 565093 w 970530"/>
              <a:gd name="connsiteY68" fmla="*/ 32676 h 968938"/>
              <a:gd name="connsiteX69" fmla="*/ 565093 w 970530"/>
              <a:gd name="connsiteY69" fmla="*/ 41656 h 968938"/>
              <a:gd name="connsiteX70" fmla="*/ 574073 w 970530"/>
              <a:gd name="connsiteY70" fmla="*/ 41656 h 968938"/>
              <a:gd name="connsiteX71" fmla="*/ 574073 w 970530"/>
              <a:gd name="connsiteY71" fmla="*/ 50636 h 968938"/>
              <a:gd name="connsiteX72" fmla="*/ 583053 w 970530"/>
              <a:gd name="connsiteY72" fmla="*/ 50636 h 968938"/>
              <a:gd name="connsiteX73" fmla="*/ 583053 w 970530"/>
              <a:gd name="connsiteY73" fmla="*/ 59616 h 968938"/>
              <a:gd name="connsiteX74" fmla="*/ 592033 w 970530"/>
              <a:gd name="connsiteY74" fmla="*/ 59616 h 968938"/>
              <a:gd name="connsiteX75" fmla="*/ 592033 w 970530"/>
              <a:gd name="connsiteY75" fmla="*/ 68597 h 968938"/>
              <a:gd name="connsiteX76" fmla="*/ 601014 w 970530"/>
              <a:gd name="connsiteY76" fmla="*/ 68597 h 968938"/>
              <a:gd name="connsiteX77" fmla="*/ 601014 w 970530"/>
              <a:gd name="connsiteY77" fmla="*/ 77577 h 968938"/>
              <a:gd name="connsiteX78" fmla="*/ 609994 w 970530"/>
              <a:gd name="connsiteY78" fmla="*/ 77577 h 968938"/>
              <a:gd name="connsiteX79" fmla="*/ 609994 w 970530"/>
              <a:gd name="connsiteY79" fmla="*/ 86557 h 968938"/>
              <a:gd name="connsiteX80" fmla="*/ 618974 w 970530"/>
              <a:gd name="connsiteY80" fmla="*/ 86557 h 968938"/>
              <a:gd name="connsiteX81" fmla="*/ 618974 w 970530"/>
              <a:gd name="connsiteY81" fmla="*/ 95537 h 968938"/>
              <a:gd name="connsiteX82" fmla="*/ 627954 w 970530"/>
              <a:gd name="connsiteY82" fmla="*/ 95537 h 968938"/>
              <a:gd name="connsiteX83" fmla="*/ 627954 w 970530"/>
              <a:gd name="connsiteY83" fmla="*/ 104518 h 968938"/>
              <a:gd name="connsiteX84" fmla="*/ 636935 w 970530"/>
              <a:gd name="connsiteY84" fmla="*/ 104518 h 968938"/>
              <a:gd name="connsiteX85" fmla="*/ 636935 w 970530"/>
              <a:gd name="connsiteY85" fmla="*/ 113498 h 968938"/>
              <a:gd name="connsiteX86" fmla="*/ 645915 w 970530"/>
              <a:gd name="connsiteY86" fmla="*/ 113498 h 968938"/>
              <a:gd name="connsiteX87" fmla="*/ 645915 w 970530"/>
              <a:gd name="connsiteY87" fmla="*/ 122478 h 968938"/>
              <a:gd name="connsiteX88" fmla="*/ 654895 w 970530"/>
              <a:gd name="connsiteY88" fmla="*/ 122478 h 968938"/>
              <a:gd name="connsiteX89" fmla="*/ 654895 w 970530"/>
              <a:gd name="connsiteY89" fmla="*/ 131458 h 968938"/>
              <a:gd name="connsiteX90" fmla="*/ 663875 w 970530"/>
              <a:gd name="connsiteY90" fmla="*/ 131458 h 968938"/>
              <a:gd name="connsiteX91" fmla="*/ 663875 w 970530"/>
              <a:gd name="connsiteY91" fmla="*/ 140439 h 968938"/>
              <a:gd name="connsiteX92" fmla="*/ 672856 w 970530"/>
              <a:gd name="connsiteY92" fmla="*/ 140439 h 968938"/>
              <a:gd name="connsiteX93" fmla="*/ 672856 w 970530"/>
              <a:gd name="connsiteY93" fmla="*/ 149419 h 968938"/>
              <a:gd name="connsiteX94" fmla="*/ 681836 w 970530"/>
              <a:gd name="connsiteY94" fmla="*/ 149419 h 968938"/>
              <a:gd name="connsiteX95" fmla="*/ 681836 w 970530"/>
              <a:gd name="connsiteY95" fmla="*/ 158399 h 968938"/>
              <a:gd name="connsiteX96" fmla="*/ 690816 w 970530"/>
              <a:gd name="connsiteY96" fmla="*/ 158399 h 968938"/>
              <a:gd name="connsiteX97" fmla="*/ 690816 w 970530"/>
              <a:gd name="connsiteY97" fmla="*/ 167379 h 968938"/>
              <a:gd name="connsiteX98" fmla="*/ 699796 w 970530"/>
              <a:gd name="connsiteY98" fmla="*/ 167379 h 968938"/>
              <a:gd name="connsiteX99" fmla="*/ 699796 w 970530"/>
              <a:gd name="connsiteY99" fmla="*/ 176360 h 968938"/>
              <a:gd name="connsiteX100" fmla="*/ 708777 w 970530"/>
              <a:gd name="connsiteY100" fmla="*/ 176360 h 968938"/>
              <a:gd name="connsiteX101" fmla="*/ 708777 w 970530"/>
              <a:gd name="connsiteY101" fmla="*/ 185340 h 968938"/>
              <a:gd name="connsiteX102" fmla="*/ 717757 w 970530"/>
              <a:gd name="connsiteY102" fmla="*/ 185340 h 968938"/>
              <a:gd name="connsiteX103" fmla="*/ 717757 w 970530"/>
              <a:gd name="connsiteY103" fmla="*/ 194320 h 968938"/>
              <a:gd name="connsiteX104" fmla="*/ 726737 w 970530"/>
              <a:gd name="connsiteY104" fmla="*/ 194320 h 968938"/>
              <a:gd name="connsiteX105" fmla="*/ 726737 w 970530"/>
              <a:gd name="connsiteY105" fmla="*/ 203300 h 968938"/>
              <a:gd name="connsiteX106" fmla="*/ 735717 w 970530"/>
              <a:gd name="connsiteY106" fmla="*/ 203300 h 968938"/>
              <a:gd name="connsiteX107" fmla="*/ 735717 w 970530"/>
              <a:gd name="connsiteY107" fmla="*/ 212280 h 968938"/>
              <a:gd name="connsiteX108" fmla="*/ 744697 w 970530"/>
              <a:gd name="connsiteY108" fmla="*/ 212280 h 968938"/>
              <a:gd name="connsiteX109" fmla="*/ 744697 w 970530"/>
              <a:gd name="connsiteY109" fmla="*/ 221261 h 968938"/>
              <a:gd name="connsiteX110" fmla="*/ 753678 w 970530"/>
              <a:gd name="connsiteY110" fmla="*/ 221261 h 968938"/>
              <a:gd name="connsiteX111" fmla="*/ 753678 w 970530"/>
              <a:gd name="connsiteY111" fmla="*/ 230241 h 968938"/>
              <a:gd name="connsiteX112" fmla="*/ 762658 w 970530"/>
              <a:gd name="connsiteY112" fmla="*/ 230241 h 968938"/>
              <a:gd name="connsiteX113" fmla="*/ 762658 w 970530"/>
              <a:gd name="connsiteY113" fmla="*/ 239221 h 968938"/>
              <a:gd name="connsiteX114" fmla="*/ 771638 w 970530"/>
              <a:gd name="connsiteY114" fmla="*/ 239221 h 968938"/>
              <a:gd name="connsiteX115" fmla="*/ 771638 w 970530"/>
              <a:gd name="connsiteY115" fmla="*/ 248202 h 968938"/>
              <a:gd name="connsiteX116" fmla="*/ 780619 w 970530"/>
              <a:gd name="connsiteY116" fmla="*/ 248202 h 968938"/>
              <a:gd name="connsiteX117" fmla="*/ 780619 w 970530"/>
              <a:gd name="connsiteY117" fmla="*/ 256174 h 968938"/>
              <a:gd name="connsiteX118" fmla="*/ 781627 w 970530"/>
              <a:gd name="connsiteY118" fmla="*/ 257182 h 968938"/>
              <a:gd name="connsiteX119" fmla="*/ 789599 w 970530"/>
              <a:gd name="connsiteY119" fmla="*/ 257182 h 968938"/>
              <a:gd name="connsiteX120" fmla="*/ 789599 w 970530"/>
              <a:gd name="connsiteY120" fmla="*/ 265154 h 968938"/>
              <a:gd name="connsiteX121" fmla="*/ 790607 w 970530"/>
              <a:gd name="connsiteY121" fmla="*/ 266162 h 968938"/>
              <a:gd name="connsiteX122" fmla="*/ 798579 w 970530"/>
              <a:gd name="connsiteY122" fmla="*/ 266162 h 968938"/>
              <a:gd name="connsiteX123" fmla="*/ 798579 w 970530"/>
              <a:gd name="connsiteY123" fmla="*/ 274134 h 968938"/>
              <a:gd name="connsiteX124" fmla="*/ 799588 w 970530"/>
              <a:gd name="connsiteY124" fmla="*/ 275143 h 968938"/>
              <a:gd name="connsiteX125" fmla="*/ 807560 w 970530"/>
              <a:gd name="connsiteY125" fmla="*/ 275143 h 968938"/>
              <a:gd name="connsiteX126" fmla="*/ 807560 w 970530"/>
              <a:gd name="connsiteY126" fmla="*/ 283115 h 968938"/>
              <a:gd name="connsiteX127" fmla="*/ 970530 w 970530"/>
              <a:gd name="connsiteY127" fmla="*/ 446085 h 968938"/>
              <a:gd name="connsiteX128" fmla="*/ 934646 w 970530"/>
              <a:gd name="connsiteY128" fmla="*/ 561686 h 968938"/>
              <a:gd name="connsiteX129" fmla="*/ 438360 w 970530"/>
              <a:gd name="connsiteY129" fmla="*/ 968734 h 968938"/>
              <a:gd name="connsiteX130" fmla="*/ 436340 w 970530"/>
              <a:gd name="connsiteY130" fmla="*/ 968938 h 968938"/>
              <a:gd name="connsiteX131" fmla="*/ 246591 w 970530"/>
              <a:gd name="connsiteY131" fmla="*/ 779189 h 968938"/>
              <a:gd name="connsiteX132" fmla="*/ 248087 w 970530"/>
              <a:gd name="connsiteY132" fmla="*/ 777693 h 968938"/>
              <a:gd name="connsiteX133" fmla="*/ 240094 w 970530"/>
              <a:gd name="connsiteY133" fmla="*/ 768036 h 968938"/>
              <a:gd name="connsiteX134" fmla="*/ 239176 w 970530"/>
              <a:gd name="connsiteY134" fmla="*/ 768797 h 968938"/>
              <a:gd name="connsiteX135" fmla="*/ 231114 w 970530"/>
              <a:gd name="connsiteY135" fmla="*/ 759056 h 968938"/>
              <a:gd name="connsiteX136" fmla="*/ 230196 w 970530"/>
              <a:gd name="connsiteY136" fmla="*/ 759817 h 968938"/>
              <a:gd name="connsiteX137" fmla="*/ 222134 w 970530"/>
              <a:gd name="connsiteY137" fmla="*/ 750076 h 968938"/>
              <a:gd name="connsiteX138" fmla="*/ 221216 w 970530"/>
              <a:gd name="connsiteY138" fmla="*/ 750837 h 968938"/>
              <a:gd name="connsiteX139" fmla="*/ 213153 w 970530"/>
              <a:gd name="connsiteY139" fmla="*/ 741094 h 968938"/>
              <a:gd name="connsiteX140" fmla="*/ 212235 w 970530"/>
              <a:gd name="connsiteY140" fmla="*/ 741856 h 968938"/>
              <a:gd name="connsiteX141" fmla="*/ 204173 w 970530"/>
              <a:gd name="connsiteY141" fmla="*/ 732115 h 968938"/>
              <a:gd name="connsiteX142" fmla="*/ 203255 w 970530"/>
              <a:gd name="connsiteY142" fmla="*/ 732876 h 968938"/>
              <a:gd name="connsiteX143" fmla="*/ 195193 w 970530"/>
              <a:gd name="connsiteY143" fmla="*/ 723135 h 968938"/>
              <a:gd name="connsiteX144" fmla="*/ 194275 w 970530"/>
              <a:gd name="connsiteY144" fmla="*/ 723896 h 968938"/>
              <a:gd name="connsiteX145" fmla="*/ 186213 w 970530"/>
              <a:gd name="connsiteY145" fmla="*/ 714155 h 968938"/>
              <a:gd name="connsiteX146" fmla="*/ 185295 w 970530"/>
              <a:gd name="connsiteY146" fmla="*/ 714916 h 968938"/>
              <a:gd name="connsiteX147" fmla="*/ 177232 w 970530"/>
              <a:gd name="connsiteY147" fmla="*/ 705173 h 968938"/>
              <a:gd name="connsiteX148" fmla="*/ 176314 w 970530"/>
              <a:gd name="connsiteY148" fmla="*/ 705935 h 968938"/>
              <a:gd name="connsiteX149" fmla="*/ 168252 w 970530"/>
              <a:gd name="connsiteY149" fmla="*/ 696194 h 968938"/>
              <a:gd name="connsiteX150" fmla="*/ 167334 w 970530"/>
              <a:gd name="connsiteY150" fmla="*/ 696955 h 968938"/>
              <a:gd name="connsiteX151" fmla="*/ 159272 w 970530"/>
              <a:gd name="connsiteY151" fmla="*/ 687214 h 968938"/>
              <a:gd name="connsiteX152" fmla="*/ 158354 w 970530"/>
              <a:gd name="connsiteY152" fmla="*/ 687975 h 968938"/>
              <a:gd name="connsiteX153" fmla="*/ 150292 w 970530"/>
              <a:gd name="connsiteY153" fmla="*/ 678234 h 968938"/>
              <a:gd name="connsiteX154" fmla="*/ 149374 w 970530"/>
              <a:gd name="connsiteY154" fmla="*/ 678995 h 968938"/>
              <a:gd name="connsiteX155" fmla="*/ 141311 w 970530"/>
              <a:gd name="connsiteY155" fmla="*/ 669252 h 968938"/>
              <a:gd name="connsiteX156" fmla="*/ 140393 w 970530"/>
              <a:gd name="connsiteY156" fmla="*/ 670014 h 968938"/>
              <a:gd name="connsiteX157" fmla="*/ 132331 w 970530"/>
              <a:gd name="connsiteY157" fmla="*/ 660273 h 968938"/>
              <a:gd name="connsiteX158" fmla="*/ 131413 w 970530"/>
              <a:gd name="connsiteY158" fmla="*/ 661034 h 968938"/>
              <a:gd name="connsiteX159" fmla="*/ 123351 w 970530"/>
              <a:gd name="connsiteY159" fmla="*/ 651293 h 968938"/>
              <a:gd name="connsiteX160" fmla="*/ 122433 w 970530"/>
              <a:gd name="connsiteY160" fmla="*/ 652054 h 968938"/>
              <a:gd name="connsiteX161" fmla="*/ 114371 w 970530"/>
              <a:gd name="connsiteY161" fmla="*/ 642313 h 968938"/>
              <a:gd name="connsiteX162" fmla="*/ 113453 w 970530"/>
              <a:gd name="connsiteY162" fmla="*/ 643074 h 968938"/>
              <a:gd name="connsiteX163" fmla="*/ 105390 w 970530"/>
              <a:gd name="connsiteY163" fmla="*/ 633331 h 968938"/>
              <a:gd name="connsiteX164" fmla="*/ 104472 w 970530"/>
              <a:gd name="connsiteY164" fmla="*/ 634093 h 968938"/>
              <a:gd name="connsiteX165" fmla="*/ 96410 w 970530"/>
              <a:gd name="connsiteY165" fmla="*/ 624352 h 968938"/>
              <a:gd name="connsiteX166" fmla="*/ 95492 w 970530"/>
              <a:gd name="connsiteY166" fmla="*/ 625113 h 968938"/>
              <a:gd name="connsiteX167" fmla="*/ 87430 w 970530"/>
              <a:gd name="connsiteY167" fmla="*/ 615372 h 968938"/>
              <a:gd name="connsiteX168" fmla="*/ 86512 w 970530"/>
              <a:gd name="connsiteY168" fmla="*/ 616133 h 968938"/>
              <a:gd name="connsiteX169" fmla="*/ 78450 w 970530"/>
              <a:gd name="connsiteY169" fmla="*/ 606392 h 968938"/>
              <a:gd name="connsiteX170" fmla="*/ 77532 w 970530"/>
              <a:gd name="connsiteY170" fmla="*/ 607153 h 968938"/>
              <a:gd name="connsiteX171" fmla="*/ 69469 w 970530"/>
              <a:gd name="connsiteY171" fmla="*/ 597410 h 968938"/>
              <a:gd name="connsiteX172" fmla="*/ 68551 w 970530"/>
              <a:gd name="connsiteY172" fmla="*/ 598172 h 968938"/>
              <a:gd name="connsiteX173" fmla="*/ 25688 w 970530"/>
              <a:gd name="connsiteY173" fmla="*/ 546380 h 968938"/>
              <a:gd name="connsiteX174" fmla="*/ 28430 w 970530"/>
              <a:gd name="connsiteY174" fmla="*/ 541981 h 968938"/>
              <a:gd name="connsiteX175" fmla="*/ 20836 w 970530"/>
              <a:gd name="connsiteY175" fmla="*/ 532805 h 968938"/>
              <a:gd name="connsiteX176" fmla="*/ 39886 w 970530"/>
              <a:gd name="connsiteY176" fmla="*/ 482798 h 968938"/>
              <a:gd name="connsiteX177" fmla="*/ 39886 w 970530"/>
              <a:gd name="connsiteY177" fmla="*/ 299477 h 968938"/>
              <a:gd name="connsiteX178" fmla="*/ 31793 w 970530"/>
              <a:gd name="connsiteY178" fmla="*/ 299477 h 968938"/>
              <a:gd name="connsiteX179" fmla="*/ 31793 w 970530"/>
              <a:gd name="connsiteY179" fmla="*/ 290497 h 968938"/>
              <a:gd name="connsiteX180" fmla="*/ 22813 w 970530"/>
              <a:gd name="connsiteY180" fmla="*/ 290497 h 968938"/>
              <a:gd name="connsiteX181" fmla="*/ 22813 w 970530"/>
              <a:gd name="connsiteY181" fmla="*/ 281517 h 968938"/>
              <a:gd name="connsiteX182" fmla="*/ 13833 w 970530"/>
              <a:gd name="connsiteY182" fmla="*/ 281517 h 968938"/>
              <a:gd name="connsiteX183" fmla="*/ 13833 w 970530"/>
              <a:gd name="connsiteY183" fmla="*/ 272536 h 968938"/>
              <a:gd name="connsiteX184" fmla="*/ 4852 w 970530"/>
              <a:gd name="connsiteY184" fmla="*/ 272536 h 968938"/>
              <a:gd name="connsiteX185" fmla="*/ 4852 w 970530"/>
              <a:gd name="connsiteY185" fmla="*/ 258961 h 968938"/>
              <a:gd name="connsiteX186" fmla="*/ 0 w 970530"/>
              <a:gd name="connsiteY186" fmla="*/ 258961 h 968938"/>
              <a:gd name="connsiteX187" fmla="*/ 0 w 970530"/>
              <a:gd name="connsiteY187" fmla="*/ 181570 h 968938"/>
              <a:gd name="connsiteX188" fmla="*/ 97882 w 970530"/>
              <a:gd name="connsiteY188" fmla="*/ 181570 h 968938"/>
              <a:gd name="connsiteX189" fmla="*/ 94332 w 970530"/>
              <a:gd name="connsiteY189" fmla="*/ 175794 h 968938"/>
              <a:gd name="connsiteX190" fmla="*/ 91819 w 970530"/>
              <a:gd name="connsiteY190" fmla="*/ 177337 h 968938"/>
              <a:gd name="connsiteX191" fmla="*/ 85351 w 970530"/>
              <a:gd name="connsiteY191" fmla="*/ 166812 h 968938"/>
              <a:gd name="connsiteX192" fmla="*/ 82838 w 970530"/>
              <a:gd name="connsiteY192" fmla="*/ 168356 h 968938"/>
              <a:gd name="connsiteX193" fmla="*/ 17354 w 970530"/>
              <a:gd name="connsiteY193" fmla="*/ 61795 h 968938"/>
              <a:gd name="connsiteX194" fmla="*/ 19904 w 970530"/>
              <a:gd name="connsiteY194" fmla="*/ 60265 h 968938"/>
              <a:gd name="connsiteX195" fmla="*/ 12502 w 970530"/>
              <a:gd name="connsiteY195" fmla="*/ 48220 h 968938"/>
              <a:gd name="connsiteX196" fmla="*/ 75010 w 970530"/>
              <a:gd name="connsiteY196" fmla="*/ 10716 h 968938"/>
              <a:gd name="connsiteX197" fmla="*/ 97120 w 970530"/>
              <a:gd name="connsiteY197" fmla="*/ 42673 h 968938"/>
              <a:gd name="connsiteX198" fmla="*/ 97823 w 970530"/>
              <a:gd name="connsiteY198" fmla="*/ 42252 h 968938"/>
              <a:gd name="connsiteX199" fmla="*/ 104847 w 970530"/>
              <a:gd name="connsiteY199" fmla="*/ 52405 h 968938"/>
              <a:gd name="connsiteX200" fmla="*/ 106803 w 970530"/>
              <a:gd name="connsiteY200" fmla="*/ 51232 h 968938"/>
              <a:gd name="connsiteX201" fmla="*/ 113827 w 970530"/>
              <a:gd name="connsiteY201" fmla="*/ 61385 h 968938"/>
              <a:gd name="connsiteX202" fmla="*/ 115783 w 970530"/>
              <a:gd name="connsiteY202" fmla="*/ 60212 h 968938"/>
              <a:gd name="connsiteX203" fmla="*/ 122808 w 970530"/>
              <a:gd name="connsiteY203" fmla="*/ 70366 h 968938"/>
              <a:gd name="connsiteX204" fmla="*/ 124764 w 970530"/>
              <a:gd name="connsiteY204" fmla="*/ 69193 h 968938"/>
              <a:gd name="connsiteX205" fmla="*/ 131788 w 970530"/>
              <a:gd name="connsiteY205" fmla="*/ 79346 h 968938"/>
              <a:gd name="connsiteX206" fmla="*/ 133744 w 970530"/>
              <a:gd name="connsiteY206" fmla="*/ 78173 h 968938"/>
              <a:gd name="connsiteX207" fmla="*/ 140768 w 970530"/>
              <a:gd name="connsiteY207" fmla="*/ 88326 h 968938"/>
              <a:gd name="connsiteX208" fmla="*/ 142724 w 970530"/>
              <a:gd name="connsiteY208" fmla="*/ 87153 h 968938"/>
              <a:gd name="connsiteX209" fmla="*/ 149748 w 970530"/>
              <a:gd name="connsiteY209" fmla="*/ 97306 h 968938"/>
              <a:gd name="connsiteX210" fmla="*/ 151704 w 970530"/>
              <a:gd name="connsiteY210" fmla="*/ 96133 h 968938"/>
              <a:gd name="connsiteX211" fmla="*/ 158729 w 970530"/>
              <a:gd name="connsiteY211" fmla="*/ 106287 h 968938"/>
              <a:gd name="connsiteX212" fmla="*/ 160685 w 970530"/>
              <a:gd name="connsiteY212" fmla="*/ 105114 h 968938"/>
              <a:gd name="connsiteX213" fmla="*/ 160735 w 970530"/>
              <a:gd name="connsiteY213" fmla="*/ 105186 h 968938"/>
              <a:gd name="connsiteX214" fmla="*/ 160735 w 970530"/>
              <a:gd name="connsiteY214" fmla="*/ 64889 h 968938"/>
              <a:gd name="connsiteX215" fmla="*/ 216396 w 970530"/>
              <a:gd name="connsiteY215" fmla="*/ 64889 h 968938"/>
              <a:gd name="connsiteX216" fmla="*/ 233958 w 970530"/>
              <a:gd name="connsiteY216" fmla="*/ 0 h 96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970530" h="968938">
                <a:moveTo>
                  <a:pt x="157193" y="238654"/>
                </a:moveTo>
                <a:lnTo>
                  <a:pt x="154926" y="240047"/>
                </a:lnTo>
                <a:lnTo>
                  <a:pt x="158049" y="240047"/>
                </a:lnTo>
                <a:close/>
                <a:moveTo>
                  <a:pt x="152692" y="236963"/>
                </a:moveTo>
                <a:lnTo>
                  <a:pt x="152692" y="240047"/>
                </a:lnTo>
                <a:lnTo>
                  <a:pt x="154587" y="240047"/>
                </a:lnTo>
                <a:close/>
                <a:moveTo>
                  <a:pt x="148213" y="229675"/>
                </a:moveTo>
                <a:lnTo>
                  <a:pt x="145947" y="231066"/>
                </a:lnTo>
                <a:lnTo>
                  <a:pt x="149068" y="231066"/>
                </a:lnTo>
                <a:close/>
                <a:moveTo>
                  <a:pt x="143712" y="227983"/>
                </a:moveTo>
                <a:lnTo>
                  <a:pt x="143712" y="231066"/>
                </a:lnTo>
                <a:lnTo>
                  <a:pt x="145606" y="231066"/>
                </a:lnTo>
                <a:close/>
                <a:moveTo>
                  <a:pt x="139233" y="220695"/>
                </a:moveTo>
                <a:lnTo>
                  <a:pt x="136967" y="222086"/>
                </a:lnTo>
                <a:lnTo>
                  <a:pt x="140088" y="222086"/>
                </a:lnTo>
                <a:close/>
                <a:moveTo>
                  <a:pt x="134732" y="219003"/>
                </a:moveTo>
                <a:lnTo>
                  <a:pt x="134732" y="222086"/>
                </a:lnTo>
                <a:lnTo>
                  <a:pt x="136626" y="222086"/>
                </a:lnTo>
                <a:close/>
                <a:moveTo>
                  <a:pt x="130253" y="211715"/>
                </a:moveTo>
                <a:lnTo>
                  <a:pt x="127987" y="213106"/>
                </a:lnTo>
                <a:lnTo>
                  <a:pt x="131108" y="213106"/>
                </a:lnTo>
                <a:close/>
                <a:moveTo>
                  <a:pt x="125752" y="210023"/>
                </a:moveTo>
                <a:lnTo>
                  <a:pt x="125752" y="213106"/>
                </a:lnTo>
                <a:lnTo>
                  <a:pt x="127646" y="213106"/>
                </a:lnTo>
                <a:close/>
                <a:moveTo>
                  <a:pt x="121272" y="202733"/>
                </a:moveTo>
                <a:lnTo>
                  <a:pt x="119005" y="204126"/>
                </a:lnTo>
                <a:lnTo>
                  <a:pt x="122128" y="204126"/>
                </a:lnTo>
                <a:close/>
                <a:moveTo>
                  <a:pt x="116771" y="201042"/>
                </a:moveTo>
                <a:lnTo>
                  <a:pt x="116771" y="204126"/>
                </a:lnTo>
                <a:lnTo>
                  <a:pt x="118666" y="204126"/>
                </a:lnTo>
                <a:close/>
                <a:moveTo>
                  <a:pt x="112292" y="193754"/>
                </a:moveTo>
                <a:lnTo>
                  <a:pt x="111919" y="193983"/>
                </a:lnTo>
                <a:lnTo>
                  <a:pt x="111919" y="195145"/>
                </a:lnTo>
                <a:lnTo>
                  <a:pt x="113147" y="195145"/>
                </a:lnTo>
                <a:close/>
                <a:moveTo>
                  <a:pt x="233958" y="0"/>
                </a:moveTo>
                <a:lnTo>
                  <a:pt x="320874" y="8930"/>
                </a:lnTo>
                <a:lnTo>
                  <a:pt x="315034" y="21406"/>
                </a:lnTo>
                <a:lnTo>
                  <a:pt x="325726" y="22505"/>
                </a:lnTo>
                <a:lnTo>
                  <a:pt x="322127" y="30193"/>
                </a:lnTo>
                <a:lnTo>
                  <a:pt x="334707" y="31486"/>
                </a:lnTo>
                <a:lnTo>
                  <a:pt x="331109" y="39174"/>
                </a:lnTo>
                <a:lnTo>
                  <a:pt x="343687" y="40466"/>
                </a:lnTo>
                <a:lnTo>
                  <a:pt x="340089" y="48154"/>
                </a:lnTo>
                <a:lnTo>
                  <a:pt x="352667" y="49446"/>
                </a:lnTo>
                <a:lnTo>
                  <a:pt x="349069" y="57134"/>
                </a:lnTo>
                <a:lnTo>
                  <a:pt x="361647" y="58426"/>
                </a:lnTo>
                <a:lnTo>
                  <a:pt x="358622" y="64889"/>
                </a:lnTo>
                <a:lnTo>
                  <a:pt x="370285" y="64889"/>
                </a:lnTo>
                <a:lnTo>
                  <a:pt x="370285" y="67372"/>
                </a:lnTo>
                <a:lnTo>
                  <a:pt x="370628" y="67407"/>
                </a:lnTo>
                <a:lnTo>
                  <a:pt x="370285" y="68140"/>
                </a:lnTo>
                <a:lnTo>
                  <a:pt x="370285" y="75429"/>
                </a:lnTo>
                <a:lnTo>
                  <a:pt x="379608" y="76387"/>
                </a:lnTo>
                <a:lnTo>
                  <a:pt x="376010" y="84075"/>
                </a:lnTo>
                <a:lnTo>
                  <a:pt x="388588" y="85367"/>
                </a:lnTo>
                <a:lnTo>
                  <a:pt x="384990" y="93055"/>
                </a:lnTo>
                <a:lnTo>
                  <a:pt x="397568" y="94347"/>
                </a:lnTo>
                <a:lnTo>
                  <a:pt x="393969" y="102035"/>
                </a:lnTo>
                <a:lnTo>
                  <a:pt x="406549" y="103328"/>
                </a:lnTo>
                <a:lnTo>
                  <a:pt x="402951" y="111015"/>
                </a:lnTo>
                <a:lnTo>
                  <a:pt x="415529" y="112308"/>
                </a:lnTo>
                <a:lnTo>
                  <a:pt x="413482" y="116681"/>
                </a:lnTo>
                <a:lnTo>
                  <a:pt x="478036" y="116681"/>
                </a:lnTo>
                <a:lnTo>
                  <a:pt x="478036" y="10120"/>
                </a:lnTo>
                <a:lnTo>
                  <a:pt x="551260" y="10120"/>
                </a:lnTo>
                <a:lnTo>
                  <a:pt x="551260" y="23695"/>
                </a:lnTo>
                <a:lnTo>
                  <a:pt x="556112" y="23695"/>
                </a:lnTo>
                <a:lnTo>
                  <a:pt x="556112" y="32676"/>
                </a:lnTo>
                <a:lnTo>
                  <a:pt x="565093" y="32676"/>
                </a:lnTo>
                <a:lnTo>
                  <a:pt x="565093" y="41656"/>
                </a:lnTo>
                <a:lnTo>
                  <a:pt x="574073" y="41656"/>
                </a:lnTo>
                <a:lnTo>
                  <a:pt x="574073" y="50636"/>
                </a:lnTo>
                <a:lnTo>
                  <a:pt x="583053" y="50636"/>
                </a:lnTo>
                <a:lnTo>
                  <a:pt x="583053" y="59616"/>
                </a:lnTo>
                <a:lnTo>
                  <a:pt x="592033" y="59616"/>
                </a:lnTo>
                <a:lnTo>
                  <a:pt x="592033" y="68597"/>
                </a:lnTo>
                <a:lnTo>
                  <a:pt x="601014" y="68597"/>
                </a:lnTo>
                <a:lnTo>
                  <a:pt x="601014" y="77577"/>
                </a:lnTo>
                <a:lnTo>
                  <a:pt x="609994" y="77577"/>
                </a:lnTo>
                <a:lnTo>
                  <a:pt x="609994" y="86557"/>
                </a:lnTo>
                <a:lnTo>
                  <a:pt x="618974" y="86557"/>
                </a:lnTo>
                <a:lnTo>
                  <a:pt x="618974" y="95537"/>
                </a:lnTo>
                <a:lnTo>
                  <a:pt x="627954" y="95537"/>
                </a:lnTo>
                <a:lnTo>
                  <a:pt x="627954" y="104518"/>
                </a:lnTo>
                <a:lnTo>
                  <a:pt x="636935" y="104518"/>
                </a:lnTo>
                <a:lnTo>
                  <a:pt x="636935" y="113498"/>
                </a:lnTo>
                <a:lnTo>
                  <a:pt x="645915" y="113498"/>
                </a:lnTo>
                <a:lnTo>
                  <a:pt x="645915" y="122478"/>
                </a:lnTo>
                <a:lnTo>
                  <a:pt x="654895" y="122478"/>
                </a:lnTo>
                <a:lnTo>
                  <a:pt x="654895" y="131458"/>
                </a:lnTo>
                <a:lnTo>
                  <a:pt x="663875" y="131458"/>
                </a:lnTo>
                <a:lnTo>
                  <a:pt x="663875" y="140439"/>
                </a:lnTo>
                <a:lnTo>
                  <a:pt x="672856" y="140439"/>
                </a:lnTo>
                <a:lnTo>
                  <a:pt x="672856" y="149419"/>
                </a:lnTo>
                <a:lnTo>
                  <a:pt x="681836" y="149419"/>
                </a:lnTo>
                <a:lnTo>
                  <a:pt x="681836" y="158399"/>
                </a:lnTo>
                <a:lnTo>
                  <a:pt x="690816" y="158399"/>
                </a:lnTo>
                <a:lnTo>
                  <a:pt x="690816" y="167379"/>
                </a:lnTo>
                <a:lnTo>
                  <a:pt x="699796" y="167379"/>
                </a:lnTo>
                <a:lnTo>
                  <a:pt x="699796" y="176360"/>
                </a:lnTo>
                <a:lnTo>
                  <a:pt x="708777" y="176360"/>
                </a:lnTo>
                <a:lnTo>
                  <a:pt x="708777" y="185340"/>
                </a:lnTo>
                <a:lnTo>
                  <a:pt x="717757" y="185340"/>
                </a:lnTo>
                <a:lnTo>
                  <a:pt x="717757" y="194320"/>
                </a:lnTo>
                <a:lnTo>
                  <a:pt x="726737" y="194320"/>
                </a:lnTo>
                <a:lnTo>
                  <a:pt x="726737" y="203300"/>
                </a:lnTo>
                <a:lnTo>
                  <a:pt x="735717" y="203300"/>
                </a:lnTo>
                <a:lnTo>
                  <a:pt x="735717" y="212280"/>
                </a:lnTo>
                <a:lnTo>
                  <a:pt x="744697" y="212280"/>
                </a:lnTo>
                <a:lnTo>
                  <a:pt x="744697" y="221261"/>
                </a:lnTo>
                <a:lnTo>
                  <a:pt x="753678" y="221261"/>
                </a:lnTo>
                <a:lnTo>
                  <a:pt x="753678" y="230241"/>
                </a:lnTo>
                <a:lnTo>
                  <a:pt x="762658" y="230241"/>
                </a:lnTo>
                <a:lnTo>
                  <a:pt x="762658" y="239221"/>
                </a:lnTo>
                <a:lnTo>
                  <a:pt x="771638" y="239221"/>
                </a:lnTo>
                <a:lnTo>
                  <a:pt x="771638" y="248202"/>
                </a:lnTo>
                <a:lnTo>
                  <a:pt x="780619" y="248202"/>
                </a:lnTo>
                <a:lnTo>
                  <a:pt x="780619" y="256174"/>
                </a:lnTo>
                <a:lnTo>
                  <a:pt x="781627" y="257182"/>
                </a:lnTo>
                <a:lnTo>
                  <a:pt x="789599" y="257182"/>
                </a:lnTo>
                <a:lnTo>
                  <a:pt x="789599" y="265154"/>
                </a:lnTo>
                <a:lnTo>
                  <a:pt x="790607" y="266162"/>
                </a:lnTo>
                <a:lnTo>
                  <a:pt x="798579" y="266162"/>
                </a:lnTo>
                <a:lnTo>
                  <a:pt x="798579" y="274134"/>
                </a:lnTo>
                <a:lnTo>
                  <a:pt x="799588" y="275143"/>
                </a:lnTo>
                <a:lnTo>
                  <a:pt x="807560" y="275143"/>
                </a:lnTo>
                <a:lnTo>
                  <a:pt x="807560" y="283115"/>
                </a:lnTo>
                <a:lnTo>
                  <a:pt x="970530" y="446085"/>
                </a:lnTo>
                <a:lnTo>
                  <a:pt x="934646" y="561686"/>
                </a:lnTo>
                <a:cubicBezTo>
                  <a:pt x="847432" y="767882"/>
                  <a:pt x="662752" y="922817"/>
                  <a:pt x="438360" y="968734"/>
                </a:cubicBezTo>
                <a:lnTo>
                  <a:pt x="436340" y="968938"/>
                </a:lnTo>
                <a:lnTo>
                  <a:pt x="246591" y="779189"/>
                </a:lnTo>
                <a:lnTo>
                  <a:pt x="248087" y="777693"/>
                </a:lnTo>
                <a:lnTo>
                  <a:pt x="240094" y="768036"/>
                </a:lnTo>
                <a:lnTo>
                  <a:pt x="239176" y="768797"/>
                </a:lnTo>
                <a:lnTo>
                  <a:pt x="231114" y="759056"/>
                </a:lnTo>
                <a:lnTo>
                  <a:pt x="230196" y="759817"/>
                </a:lnTo>
                <a:lnTo>
                  <a:pt x="222134" y="750076"/>
                </a:lnTo>
                <a:lnTo>
                  <a:pt x="221216" y="750837"/>
                </a:lnTo>
                <a:lnTo>
                  <a:pt x="213153" y="741094"/>
                </a:lnTo>
                <a:lnTo>
                  <a:pt x="212235" y="741856"/>
                </a:lnTo>
                <a:lnTo>
                  <a:pt x="204173" y="732115"/>
                </a:lnTo>
                <a:lnTo>
                  <a:pt x="203255" y="732876"/>
                </a:lnTo>
                <a:lnTo>
                  <a:pt x="195193" y="723135"/>
                </a:lnTo>
                <a:lnTo>
                  <a:pt x="194275" y="723896"/>
                </a:lnTo>
                <a:lnTo>
                  <a:pt x="186213" y="714155"/>
                </a:lnTo>
                <a:lnTo>
                  <a:pt x="185295" y="714916"/>
                </a:lnTo>
                <a:lnTo>
                  <a:pt x="177232" y="705173"/>
                </a:lnTo>
                <a:lnTo>
                  <a:pt x="176314" y="705935"/>
                </a:lnTo>
                <a:lnTo>
                  <a:pt x="168252" y="696194"/>
                </a:lnTo>
                <a:lnTo>
                  <a:pt x="167334" y="696955"/>
                </a:lnTo>
                <a:lnTo>
                  <a:pt x="159272" y="687214"/>
                </a:lnTo>
                <a:lnTo>
                  <a:pt x="158354" y="687975"/>
                </a:lnTo>
                <a:lnTo>
                  <a:pt x="150292" y="678234"/>
                </a:lnTo>
                <a:lnTo>
                  <a:pt x="149374" y="678995"/>
                </a:lnTo>
                <a:lnTo>
                  <a:pt x="141311" y="669252"/>
                </a:lnTo>
                <a:lnTo>
                  <a:pt x="140393" y="670014"/>
                </a:lnTo>
                <a:lnTo>
                  <a:pt x="132331" y="660273"/>
                </a:lnTo>
                <a:lnTo>
                  <a:pt x="131413" y="661034"/>
                </a:lnTo>
                <a:lnTo>
                  <a:pt x="123351" y="651293"/>
                </a:lnTo>
                <a:lnTo>
                  <a:pt x="122433" y="652054"/>
                </a:lnTo>
                <a:lnTo>
                  <a:pt x="114371" y="642313"/>
                </a:lnTo>
                <a:lnTo>
                  <a:pt x="113453" y="643074"/>
                </a:lnTo>
                <a:lnTo>
                  <a:pt x="105390" y="633331"/>
                </a:lnTo>
                <a:lnTo>
                  <a:pt x="104472" y="634093"/>
                </a:lnTo>
                <a:lnTo>
                  <a:pt x="96410" y="624352"/>
                </a:lnTo>
                <a:lnTo>
                  <a:pt x="95492" y="625113"/>
                </a:lnTo>
                <a:lnTo>
                  <a:pt x="87430" y="615372"/>
                </a:lnTo>
                <a:lnTo>
                  <a:pt x="86512" y="616133"/>
                </a:lnTo>
                <a:lnTo>
                  <a:pt x="78450" y="606392"/>
                </a:lnTo>
                <a:lnTo>
                  <a:pt x="77532" y="607153"/>
                </a:lnTo>
                <a:lnTo>
                  <a:pt x="69469" y="597410"/>
                </a:lnTo>
                <a:lnTo>
                  <a:pt x="68551" y="598172"/>
                </a:lnTo>
                <a:lnTo>
                  <a:pt x="25688" y="546380"/>
                </a:lnTo>
                <a:lnTo>
                  <a:pt x="28430" y="541981"/>
                </a:ln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99477"/>
                </a:lnTo>
                <a:lnTo>
                  <a:pt x="31793" y="299477"/>
                </a:lnTo>
                <a:lnTo>
                  <a:pt x="31793" y="290497"/>
                </a:lnTo>
                <a:lnTo>
                  <a:pt x="22813" y="290497"/>
                </a:lnTo>
                <a:lnTo>
                  <a:pt x="22813" y="281517"/>
                </a:lnTo>
                <a:lnTo>
                  <a:pt x="13833" y="281517"/>
                </a:lnTo>
                <a:lnTo>
                  <a:pt x="13833" y="272536"/>
                </a:lnTo>
                <a:lnTo>
                  <a:pt x="4852" y="272536"/>
                </a:lnTo>
                <a:lnTo>
                  <a:pt x="4852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97882" y="181570"/>
                </a:lnTo>
                <a:lnTo>
                  <a:pt x="94332" y="175794"/>
                </a:lnTo>
                <a:lnTo>
                  <a:pt x="91819" y="177337"/>
                </a:lnTo>
                <a:lnTo>
                  <a:pt x="85351" y="166812"/>
                </a:lnTo>
                <a:lnTo>
                  <a:pt x="82838" y="168356"/>
                </a:lnTo>
                <a:cubicBezTo>
                  <a:pt x="62201" y="129859"/>
                  <a:pt x="40372" y="94339"/>
                  <a:pt x="17354" y="61795"/>
                </a:cubicBezTo>
                <a:lnTo>
                  <a:pt x="19904" y="60265"/>
                </a:lnTo>
                <a:lnTo>
                  <a:pt x="12502" y="48220"/>
                </a:lnTo>
                <a:lnTo>
                  <a:pt x="75010" y="10716"/>
                </a:lnTo>
                <a:lnTo>
                  <a:pt x="97120" y="42673"/>
                </a:lnTo>
                <a:lnTo>
                  <a:pt x="97823" y="42252"/>
                </a:lnTo>
                <a:lnTo>
                  <a:pt x="104847" y="52405"/>
                </a:lnTo>
                <a:lnTo>
                  <a:pt x="106803" y="51232"/>
                </a:lnTo>
                <a:lnTo>
                  <a:pt x="113827" y="61385"/>
                </a:lnTo>
                <a:lnTo>
                  <a:pt x="115783" y="60212"/>
                </a:lnTo>
                <a:lnTo>
                  <a:pt x="122808" y="70366"/>
                </a:lnTo>
                <a:lnTo>
                  <a:pt x="124764" y="69193"/>
                </a:lnTo>
                <a:lnTo>
                  <a:pt x="131788" y="79346"/>
                </a:lnTo>
                <a:lnTo>
                  <a:pt x="133744" y="78173"/>
                </a:lnTo>
                <a:lnTo>
                  <a:pt x="140768" y="88326"/>
                </a:lnTo>
                <a:lnTo>
                  <a:pt x="142724" y="87153"/>
                </a:lnTo>
                <a:lnTo>
                  <a:pt x="149748" y="97306"/>
                </a:lnTo>
                <a:lnTo>
                  <a:pt x="151704" y="96133"/>
                </a:lnTo>
                <a:lnTo>
                  <a:pt x="158729" y="106287"/>
                </a:lnTo>
                <a:lnTo>
                  <a:pt x="160685" y="105114"/>
                </a:lnTo>
                <a:lnTo>
                  <a:pt x="160735" y="105186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2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052" name="文本框 4"/>
          <p:cNvSpPr>
            <a:spLocks/>
          </p:cNvSpPr>
          <p:nvPr/>
        </p:nvSpPr>
        <p:spPr bwMode="auto">
          <a:xfrm>
            <a:off x="4895547" y="2062654"/>
            <a:ext cx="590550" cy="587375"/>
          </a:xfrm>
          <a:custGeom>
            <a:avLst/>
            <a:gdLst>
              <a:gd name="T0" fmla="*/ 232172 w 591741"/>
              <a:gd name="T1" fmla="*/ 336352 h 586680"/>
              <a:gd name="T2" fmla="*/ 298847 w 591741"/>
              <a:gd name="T3" fmla="*/ 300633 h 586680"/>
              <a:gd name="T4" fmla="*/ 232172 w 591741"/>
              <a:gd name="T5" fmla="*/ 213717 h 586680"/>
              <a:gd name="T6" fmla="*/ 298847 w 591741"/>
              <a:gd name="T7" fmla="*/ 249436 h 586680"/>
              <a:gd name="T8" fmla="*/ 232172 w 591741"/>
              <a:gd name="T9" fmla="*/ 213717 h 586680"/>
              <a:gd name="T10" fmla="*/ 232172 w 591741"/>
              <a:gd name="T11" fmla="*/ 162520 h 586680"/>
              <a:gd name="T12" fmla="*/ 298847 w 591741"/>
              <a:gd name="T13" fmla="*/ 126802 h 586680"/>
              <a:gd name="T14" fmla="*/ 75010 w 591741"/>
              <a:gd name="T15" fmla="*/ 10716 h 586680"/>
              <a:gd name="T16" fmla="*/ 77986 w 591741"/>
              <a:gd name="T17" fmla="*/ 154781 h 586680"/>
              <a:gd name="T18" fmla="*/ 75010 w 591741"/>
              <a:gd name="T19" fmla="*/ 10716 h 586680"/>
              <a:gd name="T20" fmla="*/ 551260 w 591741"/>
              <a:gd name="T21" fmla="*/ 10120 h 586680"/>
              <a:gd name="T22" fmla="*/ 591741 w 591741"/>
              <a:gd name="T23" fmla="*/ 116681 h 586680"/>
              <a:gd name="T24" fmla="*/ 551260 w 591741"/>
              <a:gd name="T25" fmla="*/ 193477 h 586680"/>
              <a:gd name="T26" fmla="*/ 534293 w 591741"/>
              <a:gd name="T27" fmla="*/ 557957 h 586680"/>
              <a:gd name="T28" fmla="*/ 407789 w 591741"/>
              <a:gd name="T29" fmla="*/ 585192 h 586680"/>
              <a:gd name="T30" fmla="*/ 447675 w 591741"/>
              <a:gd name="T31" fmla="*/ 510183 h 586680"/>
              <a:gd name="T32" fmla="*/ 478036 w 591741"/>
              <a:gd name="T33" fmla="*/ 193477 h 586680"/>
              <a:gd name="T34" fmla="*/ 383977 w 591741"/>
              <a:gd name="T35" fmla="*/ 116681 h 586680"/>
              <a:gd name="T36" fmla="*/ 478036 w 591741"/>
              <a:gd name="T37" fmla="*/ 10120 h 586680"/>
              <a:gd name="T38" fmla="*/ 320874 w 591741"/>
              <a:gd name="T39" fmla="*/ 8930 h 586680"/>
              <a:gd name="T40" fmla="*/ 370285 w 591741"/>
              <a:gd name="T41" fmla="*/ 64889 h 586680"/>
              <a:gd name="T42" fmla="*/ 426839 w 591741"/>
              <a:gd name="T43" fmla="*/ 234553 h 586680"/>
              <a:gd name="T44" fmla="*/ 410170 w 591741"/>
              <a:gd name="T45" fmla="*/ 398859 h 586680"/>
              <a:gd name="T46" fmla="*/ 370285 w 591741"/>
              <a:gd name="T47" fmla="*/ 504825 h 586680"/>
              <a:gd name="T48" fmla="*/ 309563 w 591741"/>
              <a:gd name="T49" fmla="*/ 586085 h 586680"/>
              <a:gd name="T50" fmla="*/ 223242 w 591741"/>
              <a:gd name="T51" fmla="*/ 515541 h 586680"/>
              <a:gd name="T52" fmla="*/ 298847 w 591741"/>
              <a:gd name="T53" fmla="*/ 492919 h 586680"/>
              <a:gd name="T54" fmla="*/ 168474 w 591741"/>
              <a:gd name="T55" fmla="*/ 548283 h 586680"/>
              <a:gd name="T56" fmla="*/ 63699 w 591741"/>
              <a:gd name="T57" fmla="*/ 584597 h 586680"/>
              <a:gd name="T58" fmla="*/ 39886 w 591741"/>
              <a:gd name="T59" fmla="*/ 482798 h 586680"/>
              <a:gd name="T60" fmla="*/ 0 w 591741"/>
              <a:gd name="T61" fmla="*/ 258961 h 586680"/>
              <a:gd name="T62" fmla="*/ 111919 w 591741"/>
              <a:gd name="T63" fmla="*/ 181570 h 586680"/>
              <a:gd name="T64" fmla="*/ 160735 w 591741"/>
              <a:gd name="T65" fmla="*/ 420291 h 586680"/>
              <a:gd name="T66" fmla="*/ 257473 w 591741"/>
              <a:gd name="T67" fmla="*/ 398264 h 586680"/>
              <a:gd name="T68" fmla="*/ 133945 w 591741"/>
              <a:gd name="T69" fmla="*/ 336352 h 586680"/>
              <a:gd name="T70" fmla="*/ 160735 w 591741"/>
              <a:gd name="T71" fmla="*/ 64889 h 586680"/>
              <a:gd name="T72" fmla="*/ 233958 w 591741"/>
              <a:gd name="T73" fmla="*/ 0 h 586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1741" h="586680">
                <a:moveTo>
                  <a:pt x="232172" y="300633"/>
                </a:moveTo>
                <a:lnTo>
                  <a:pt x="232172" y="336352"/>
                </a:lnTo>
                <a:lnTo>
                  <a:pt x="298847" y="336352"/>
                </a:lnTo>
                <a:lnTo>
                  <a:pt x="298847" y="300633"/>
                </a:lnTo>
                <a:lnTo>
                  <a:pt x="232172" y="300633"/>
                </a:lnTo>
                <a:close/>
                <a:moveTo>
                  <a:pt x="232172" y="213717"/>
                </a:moveTo>
                <a:lnTo>
                  <a:pt x="232172" y="249436"/>
                </a:lnTo>
                <a:lnTo>
                  <a:pt x="298847" y="249436"/>
                </a:lnTo>
                <a:lnTo>
                  <a:pt x="298847" y="213717"/>
                </a:lnTo>
                <a:lnTo>
                  <a:pt x="232172" y="213717"/>
                </a:lnTo>
                <a:close/>
                <a:moveTo>
                  <a:pt x="232172" y="126802"/>
                </a:moveTo>
                <a:lnTo>
                  <a:pt x="232172" y="162520"/>
                </a:lnTo>
                <a:lnTo>
                  <a:pt x="298847" y="162520"/>
                </a:lnTo>
                <a:lnTo>
                  <a:pt x="298847" y="126802"/>
                </a:lnTo>
                <a:lnTo>
                  <a:pt x="232172" y="126802"/>
                </a:lnTo>
                <a:close/>
                <a:moveTo>
                  <a:pt x="75010" y="10716"/>
                </a:moveTo>
                <a:cubicBezTo>
                  <a:pt x="101600" y="46037"/>
                  <a:pt x="125214" y="80169"/>
                  <a:pt x="145852" y="113109"/>
                </a:cubicBezTo>
                <a:cubicBezTo>
                  <a:pt x="124024" y="126206"/>
                  <a:pt x="101402" y="140097"/>
                  <a:pt x="77986" y="154781"/>
                </a:cubicBezTo>
                <a:cubicBezTo>
                  <a:pt x="57349" y="116284"/>
                  <a:pt x="35520" y="80764"/>
                  <a:pt x="12502" y="48220"/>
                </a:cubicBezTo>
                <a:lnTo>
                  <a:pt x="75010" y="10716"/>
                </a:lnTo>
                <a:close/>
                <a:moveTo>
                  <a:pt x="478036" y="10120"/>
                </a:moveTo>
                <a:lnTo>
                  <a:pt x="551260" y="10120"/>
                </a:lnTo>
                <a:lnTo>
                  <a:pt x="551260" y="116681"/>
                </a:lnTo>
                <a:lnTo>
                  <a:pt x="591741" y="116681"/>
                </a:lnTo>
                <a:lnTo>
                  <a:pt x="591741" y="193477"/>
                </a:lnTo>
                <a:lnTo>
                  <a:pt x="551260" y="193477"/>
                </a:lnTo>
                <a:lnTo>
                  <a:pt x="551260" y="490538"/>
                </a:lnTo>
                <a:cubicBezTo>
                  <a:pt x="551260" y="520105"/>
                  <a:pt x="545604" y="542578"/>
                  <a:pt x="534293" y="557957"/>
                </a:cubicBezTo>
                <a:cubicBezTo>
                  <a:pt x="522982" y="573336"/>
                  <a:pt x="507008" y="581670"/>
                  <a:pt x="486370" y="582960"/>
                </a:cubicBezTo>
                <a:cubicBezTo>
                  <a:pt x="465733" y="584250"/>
                  <a:pt x="439539" y="584994"/>
                  <a:pt x="407789" y="585192"/>
                </a:cubicBezTo>
                <a:cubicBezTo>
                  <a:pt x="404614" y="558602"/>
                  <a:pt x="399653" y="533003"/>
                  <a:pt x="392906" y="508397"/>
                </a:cubicBezTo>
                <a:cubicBezTo>
                  <a:pt x="410766" y="509588"/>
                  <a:pt x="429022" y="510183"/>
                  <a:pt x="447675" y="510183"/>
                </a:cubicBezTo>
                <a:cubicBezTo>
                  <a:pt x="467916" y="510183"/>
                  <a:pt x="478036" y="499269"/>
                  <a:pt x="478036" y="477441"/>
                </a:cubicBezTo>
                <a:lnTo>
                  <a:pt x="478036" y="193477"/>
                </a:lnTo>
                <a:lnTo>
                  <a:pt x="383977" y="193477"/>
                </a:lnTo>
                <a:lnTo>
                  <a:pt x="383977" y="116681"/>
                </a:lnTo>
                <a:lnTo>
                  <a:pt x="478036" y="116681"/>
                </a:lnTo>
                <a:lnTo>
                  <a:pt x="478036" y="10120"/>
                </a:lnTo>
                <a:close/>
                <a:moveTo>
                  <a:pt x="233958" y="0"/>
                </a:moveTo>
                <a:lnTo>
                  <a:pt x="320874" y="8930"/>
                </a:lnTo>
                <a:cubicBezTo>
                  <a:pt x="312539" y="27384"/>
                  <a:pt x="303808" y="46037"/>
                  <a:pt x="294680" y="64889"/>
                </a:cubicBezTo>
                <a:lnTo>
                  <a:pt x="370285" y="64889"/>
                </a:lnTo>
                <a:lnTo>
                  <a:pt x="370285" y="255091"/>
                </a:lnTo>
                <a:lnTo>
                  <a:pt x="426839" y="234553"/>
                </a:lnTo>
                <a:cubicBezTo>
                  <a:pt x="448667" y="288925"/>
                  <a:pt x="464939" y="336153"/>
                  <a:pt x="475655" y="376237"/>
                </a:cubicBezTo>
                <a:lnTo>
                  <a:pt x="410170" y="398859"/>
                </a:lnTo>
                <a:cubicBezTo>
                  <a:pt x="398463" y="357386"/>
                  <a:pt x="385167" y="314127"/>
                  <a:pt x="370285" y="269081"/>
                </a:cubicBezTo>
                <a:lnTo>
                  <a:pt x="370285" y="504825"/>
                </a:lnTo>
                <a:cubicBezTo>
                  <a:pt x="370285" y="531614"/>
                  <a:pt x="364976" y="551755"/>
                  <a:pt x="354360" y="565249"/>
                </a:cubicBezTo>
                <a:cubicBezTo>
                  <a:pt x="343743" y="578743"/>
                  <a:pt x="328811" y="585688"/>
                  <a:pt x="309563" y="586085"/>
                </a:cubicBezTo>
                <a:cubicBezTo>
                  <a:pt x="290314" y="586482"/>
                  <a:pt x="266105" y="586680"/>
                  <a:pt x="236935" y="586680"/>
                </a:cubicBezTo>
                <a:cubicBezTo>
                  <a:pt x="233363" y="563066"/>
                  <a:pt x="228799" y="539353"/>
                  <a:pt x="223242" y="515541"/>
                </a:cubicBezTo>
                <a:cubicBezTo>
                  <a:pt x="245070" y="518319"/>
                  <a:pt x="262136" y="519708"/>
                  <a:pt x="274439" y="519708"/>
                </a:cubicBezTo>
                <a:cubicBezTo>
                  <a:pt x="290711" y="519708"/>
                  <a:pt x="298847" y="510778"/>
                  <a:pt x="298847" y="492919"/>
                </a:cubicBezTo>
                <a:lnTo>
                  <a:pt x="298847" y="439936"/>
                </a:lnTo>
                <a:cubicBezTo>
                  <a:pt x="257969" y="484188"/>
                  <a:pt x="214511" y="520303"/>
                  <a:pt x="168474" y="548283"/>
                </a:cubicBezTo>
                <a:cubicBezTo>
                  <a:pt x="162322" y="539155"/>
                  <a:pt x="155178" y="529729"/>
                  <a:pt x="147042" y="520005"/>
                </a:cubicBezTo>
                <a:cubicBezTo>
                  <a:pt x="113308" y="543421"/>
                  <a:pt x="85527" y="564952"/>
                  <a:pt x="63699" y="584597"/>
                </a:cubicBez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111919" y="181570"/>
                </a:lnTo>
                <a:lnTo>
                  <a:pt x="111919" y="451842"/>
                </a:lnTo>
                <a:cubicBezTo>
                  <a:pt x="117872" y="447477"/>
                  <a:pt x="134144" y="436959"/>
                  <a:pt x="160735" y="420291"/>
                </a:cubicBezTo>
                <a:cubicBezTo>
                  <a:pt x="161925" y="436563"/>
                  <a:pt x="163314" y="451842"/>
                  <a:pt x="164902" y="466130"/>
                </a:cubicBezTo>
                <a:cubicBezTo>
                  <a:pt x="197247" y="446881"/>
                  <a:pt x="228104" y="424259"/>
                  <a:pt x="257473" y="398264"/>
                </a:cubicBezTo>
                <a:lnTo>
                  <a:pt x="133945" y="398264"/>
                </a:lnTo>
                <a:lnTo>
                  <a:pt x="133945" y="336352"/>
                </a:lnTo>
                <a:lnTo>
                  <a:pt x="160735" y="336352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4509785" y="1653078"/>
            <a:ext cx="1376363" cy="1377950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590748" y="1737217"/>
            <a:ext cx="1214437" cy="121443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97309" y="2053129"/>
            <a:ext cx="985838" cy="957263"/>
          </a:xfrm>
          <a:custGeom>
            <a:avLst/>
            <a:gdLst>
              <a:gd name="connsiteX0" fmla="*/ 244674 w 985397"/>
              <a:gd name="connsiteY0" fmla="*/ 0 h 957294"/>
              <a:gd name="connsiteX1" fmla="*/ 565547 w 985397"/>
              <a:gd name="connsiteY1" fmla="*/ 0 h 957294"/>
              <a:gd name="connsiteX2" fmla="*/ 565547 w 985397"/>
              <a:gd name="connsiteY2" fmla="*/ 3431 h 957294"/>
              <a:gd name="connsiteX3" fmla="*/ 569488 w 985397"/>
              <a:gd name="connsiteY3" fmla="*/ 3431 h 957294"/>
              <a:gd name="connsiteX4" fmla="*/ 569488 w 985397"/>
              <a:gd name="connsiteY4" fmla="*/ 12412 h 957294"/>
              <a:gd name="connsiteX5" fmla="*/ 578469 w 985397"/>
              <a:gd name="connsiteY5" fmla="*/ 12412 h 957294"/>
              <a:gd name="connsiteX6" fmla="*/ 578469 w 985397"/>
              <a:gd name="connsiteY6" fmla="*/ 21392 h 957294"/>
              <a:gd name="connsiteX7" fmla="*/ 587449 w 985397"/>
              <a:gd name="connsiteY7" fmla="*/ 21392 h 957294"/>
              <a:gd name="connsiteX8" fmla="*/ 587449 w 985397"/>
              <a:gd name="connsiteY8" fmla="*/ 30372 h 957294"/>
              <a:gd name="connsiteX9" fmla="*/ 596429 w 985397"/>
              <a:gd name="connsiteY9" fmla="*/ 30372 h 957294"/>
              <a:gd name="connsiteX10" fmla="*/ 596429 w 985397"/>
              <a:gd name="connsiteY10" fmla="*/ 39352 h 957294"/>
              <a:gd name="connsiteX11" fmla="*/ 605409 w 985397"/>
              <a:gd name="connsiteY11" fmla="*/ 39352 h 957294"/>
              <a:gd name="connsiteX12" fmla="*/ 605409 w 985397"/>
              <a:gd name="connsiteY12" fmla="*/ 48333 h 957294"/>
              <a:gd name="connsiteX13" fmla="*/ 614390 w 985397"/>
              <a:gd name="connsiteY13" fmla="*/ 48333 h 957294"/>
              <a:gd name="connsiteX14" fmla="*/ 614390 w 985397"/>
              <a:gd name="connsiteY14" fmla="*/ 57313 h 957294"/>
              <a:gd name="connsiteX15" fmla="*/ 623370 w 985397"/>
              <a:gd name="connsiteY15" fmla="*/ 57313 h 957294"/>
              <a:gd name="connsiteX16" fmla="*/ 623370 w 985397"/>
              <a:gd name="connsiteY16" fmla="*/ 66293 h 957294"/>
              <a:gd name="connsiteX17" fmla="*/ 632350 w 985397"/>
              <a:gd name="connsiteY17" fmla="*/ 66293 h 957294"/>
              <a:gd name="connsiteX18" fmla="*/ 632350 w 985397"/>
              <a:gd name="connsiteY18" fmla="*/ 75273 h 957294"/>
              <a:gd name="connsiteX19" fmla="*/ 641330 w 985397"/>
              <a:gd name="connsiteY19" fmla="*/ 75273 h 957294"/>
              <a:gd name="connsiteX20" fmla="*/ 641330 w 985397"/>
              <a:gd name="connsiteY20" fmla="*/ 84254 h 957294"/>
              <a:gd name="connsiteX21" fmla="*/ 650310 w 985397"/>
              <a:gd name="connsiteY21" fmla="*/ 84254 h 957294"/>
              <a:gd name="connsiteX22" fmla="*/ 650310 w 985397"/>
              <a:gd name="connsiteY22" fmla="*/ 93234 h 957294"/>
              <a:gd name="connsiteX23" fmla="*/ 659291 w 985397"/>
              <a:gd name="connsiteY23" fmla="*/ 93234 h 957294"/>
              <a:gd name="connsiteX24" fmla="*/ 659291 w 985397"/>
              <a:gd name="connsiteY24" fmla="*/ 102214 h 957294"/>
              <a:gd name="connsiteX25" fmla="*/ 668271 w 985397"/>
              <a:gd name="connsiteY25" fmla="*/ 102214 h 957294"/>
              <a:gd name="connsiteX26" fmla="*/ 668271 w 985397"/>
              <a:gd name="connsiteY26" fmla="*/ 111194 h 957294"/>
              <a:gd name="connsiteX27" fmla="*/ 677251 w 985397"/>
              <a:gd name="connsiteY27" fmla="*/ 111194 h 957294"/>
              <a:gd name="connsiteX28" fmla="*/ 677251 w 985397"/>
              <a:gd name="connsiteY28" fmla="*/ 120175 h 957294"/>
              <a:gd name="connsiteX29" fmla="*/ 686231 w 985397"/>
              <a:gd name="connsiteY29" fmla="*/ 120175 h 957294"/>
              <a:gd name="connsiteX30" fmla="*/ 686231 w 985397"/>
              <a:gd name="connsiteY30" fmla="*/ 129155 h 957294"/>
              <a:gd name="connsiteX31" fmla="*/ 695212 w 985397"/>
              <a:gd name="connsiteY31" fmla="*/ 129155 h 957294"/>
              <a:gd name="connsiteX32" fmla="*/ 695212 w 985397"/>
              <a:gd name="connsiteY32" fmla="*/ 138135 h 957294"/>
              <a:gd name="connsiteX33" fmla="*/ 704192 w 985397"/>
              <a:gd name="connsiteY33" fmla="*/ 138135 h 957294"/>
              <a:gd name="connsiteX34" fmla="*/ 704192 w 985397"/>
              <a:gd name="connsiteY34" fmla="*/ 147115 h 957294"/>
              <a:gd name="connsiteX35" fmla="*/ 713172 w 985397"/>
              <a:gd name="connsiteY35" fmla="*/ 147115 h 957294"/>
              <a:gd name="connsiteX36" fmla="*/ 713172 w 985397"/>
              <a:gd name="connsiteY36" fmla="*/ 156096 h 957294"/>
              <a:gd name="connsiteX37" fmla="*/ 722152 w 985397"/>
              <a:gd name="connsiteY37" fmla="*/ 156096 h 957294"/>
              <a:gd name="connsiteX38" fmla="*/ 722152 w 985397"/>
              <a:gd name="connsiteY38" fmla="*/ 165076 h 957294"/>
              <a:gd name="connsiteX39" fmla="*/ 731133 w 985397"/>
              <a:gd name="connsiteY39" fmla="*/ 165076 h 957294"/>
              <a:gd name="connsiteX40" fmla="*/ 731133 w 985397"/>
              <a:gd name="connsiteY40" fmla="*/ 174056 h 957294"/>
              <a:gd name="connsiteX41" fmla="*/ 740113 w 985397"/>
              <a:gd name="connsiteY41" fmla="*/ 174056 h 957294"/>
              <a:gd name="connsiteX42" fmla="*/ 740113 w 985397"/>
              <a:gd name="connsiteY42" fmla="*/ 183036 h 957294"/>
              <a:gd name="connsiteX43" fmla="*/ 749093 w 985397"/>
              <a:gd name="connsiteY43" fmla="*/ 183036 h 957294"/>
              <a:gd name="connsiteX44" fmla="*/ 749093 w 985397"/>
              <a:gd name="connsiteY44" fmla="*/ 192017 h 957294"/>
              <a:gd name="connsiteX45" fmla="*/ 758073 w 985397"/>
              <a:gd name="connsiteY45" fmla="*/ 192017 h 957294"/>
              <a:gd name="connsiteX46" fmla="*/ 758073 w 985397"/>
              <a:gd name="connsiteY46" fmla="*/ 200997 h 957294"/>
              <a:gd name="connsiteX47" fmla="*/ 767054 w 985397"/>
              <a:gd name="connsiteY47" fmla="*/ 200997 h 957294"/>
              <a:gd name="connsiteX48" fmla="*/ 767054 w 985397"/>
              <a:gd name="connsiteY48" fmla="*/ 209977 h 957294"/>
              <a:gd name="connsiteX49" fmla="*/ 776034 w 985397"/>
              <a:gd name="connsiteY49" fmla="*/ 209977 h 957294"/>
              <a:gd name="connsiteX50" fmla="*/ 776034 w 985397"/>
              <a:gd name="connsiteY50" fmla="*/ 218957 h 957294"/>
              <a:gd name="connsiteX51" fmla="*/ 776933 w 985397"/>
              <a:gd name="connsiteY51" fmla="*/ 218957 h 957294"/>
              <a:gd name="connsiteX52" fmla="*/ 781569 w 985397"/>
              <a:gd name="connsiteY52" fmla="*/ 214321 h 957294"/>
              <a:gd name="connsiteX53" fmla="*/ 985397 w 985397"/>
              <a:gd name="connsiteY53" fmla="*/ 418149 h 957294"/>
              <a:gd name="connsiteX54" fmla="*/ 984064 w 985397"/>
              <a:gd name="connsiteY54" fmla="*/ 431375 h 957294"/>
              <a:gd name="connsiteX55" fmla="*/ 577016 w 985397"/>
              <a:gd name="connsiteY55" fmla="*/ 927661 h 957294"/>
              <a:gd name="connsiteX56" fmla="*/ 481555 w 985397"/>
              <a:gd name="connsiteY56" fmla="*/ 957294 h 957294"/>
              <a:gd name="connsiteX57" fmla="*/ 260076 w 985397"/>
              <a:gd name="connsiteY57" fmla="*/ 735815 h 957294"/>
              <a:gd name="connsiteX58" fmla="*/ 261237 w 985397"/>
              <a:gd name="connsiteY58" fmla="*/ 734654 h 957294"/>
              <a:gd name="connsiteX59" fmla="*/ 256668 w 985397"/>
              <a:gd name="connsiteY59" fmla="*/ 726627 h 957294"/>
              <a:gd name="connsiteX60" fmla="*/ 254540 w 985397"/>
              <a:gd name="connsiteY60" fmla="*/ 729685 h 957294"/>
              <a:gd name="connsiteX61" fmla="*/ 247687 w 985397"/>
              <a:gd name="connsiteY61" fmla="*/ 717647 h 957294"/>
              <a:gd name="connsiteX62" fmla="*/ 245560 w 985397"/>
              <a:gd name="connsiteY62" fmla="*/ 720705 h 957294"/>
              <a:gd name="connsiteX63" fmla="*/ 238707 w 985397"/>
              <a:gd name="connsiteY63" fmla="*/ 708666 h 957294"/>
              <a:gd name="connsiteX64" fmla="*/ 236579 w 985397"/>
              <a:gd name="connsiteY64" fmla="*/ 711725 h 957294"/>
              <a:gd name="connsiteX65" fmla="*/ 229726 w 985397"/>
              <a:gd name="connsiteY65" fmla="*/ 699687 h 957294"/>
              <a:gd name="connsiteX66" fmla="*/ 227599 w 985397"/>
              <a:gd name="connsiteY66" fmla="*/ 702744 h 957294"/>
              <a:gd name="connsiteX67" fmla="*/ 220746 w 985397"/>
              <a:gd name="connsiteY67" fmla="*/ 690706 h 957294"/>
              <a:gd name="connsiteX68" fmla="*/ 218619 w 985397"/>
              <a:gd name="connsiteY68" fmla="*/ 693764 h 957294"/>
              <a:gd name="connsiteX69" fmla="*/ 211766 w 985397"/>
              <a:gd name="connsiteY69" fmla="*/ 681726 h 957294"/>
              <a:gd name="connsiteX70" fmla="*/ 209639 w 985397"/>
              <a:gd name="connsiteY70" fmla="*/ 684784 h 957294"/>
              <a:gd name="connsiteX71" fmla="*/ 202786 w 985397"/>
              <a:gd name="connsiteY71" fmla="*/ 672745 h 957294"/>
              <a:gd name="connsiteX72" fmla="*/ 200658 w 985397"/>
              <a:gd name="connsiteY72" fmla="*/ 675804 h 957294"/>
              <a:gd name="connsiteX73" fmla="*/ 193805 w 985397"/>
              <a:gd name="connsiteY73" fmla="*/ 663766 h 957294"/>
              <a:gd name="connsiteX74" fmla="*/ 191678 w 985397"/>
              <a:gd name="connsiteY74" fmla="*/ 666823 h 957294"/>
              <a:gd name="connsiteX75" fmla="*/ 184825 w 985397"/>
              <a:gd name="connsiteY75" fmla="*/ 654785 h 957294"/>
              <a:gd name="connsiteX76" fmla="*/ 182698 w 985397"/>
              <a:gd name="connsiteY76" fmla="*/ 657843 h 957294"/>
              <a:gd name="connsiteX77" fmla="*/ 175845 w 985397"/>
              <a:gd name="connsiteY77" fmla="*/ 645805 h 957294"/>
              <a:gd name="connsiteX78" fmla="*/ 173718 w 985397"/>
              <a:gd name="connsiteY78" fmla="*/ 648863 h 957294"/>
              <a:gd name="connsiteX79" fmla="*/ 166865 w 985397"/>
              <a:gd name="connsiteY79" fmla="*/ 636824 h 957294"/>
              <a:gd name="connsiteX80" fmla="*/ 164737 w 985397"/>
              <a:gd name="connsiteY80" fmla="*/ 639883 h 957294"/>
              <a:gd name="connsiteX81" fmla="*/ 157884 w 985397"/>
              <a:gd name="connsiteY81" fmla="*/ 627845 h 957294"/>
              <a:gd name="connsiteX82" fmla="*/ 155757 w 985397"/>
              <a:gd name="connsiteY82" fmla="*/ 630902 h 957294"/>
              <a:gd name="connsiteX83" fmla="*/ 148904 w 985397"/>
              <a:gd name="connsiteY83" fmla="*/ 618864 h 957294"/>
              <a:gd name="connsiteX84" fmla="*/ 146777 w 985397"/>
              <a:gd name="connsiteY84" fmla="*/ 621922 h 957294"/>
              <a:gd name="connsiteX85" fmla="*/ 139924 w 985397"/>
              <a:gd name="connsiteY85" fmla="*/ 609884 h 957294"/>
              <a:gd name="connsiteX86" fmla="*/ 137797 w 985397"/>
              <a:gd name="connsiteY86" fmla="*/ 612942 h 957294"/>
              <a:gd name="connsiteX87" fmla="*/ 130944 w 985397"/>
              <a:gd name="connsiteY87" fmla="*/ 600903 h 957294"/>
              <a:gd name="connsiteX88" fmla="*/ 128816 w 985397"/>
              <a:gd name="connsiteY88" fmla="*/ 603962 h 957294"/>
              <a:gd name="connsiteX89" fmla="*/ 121963 w 985397"/>
              <a:gd name="connsiteY89" fmla="*/ 591924 h 957294"/>
              <a:gd name="connsiteX90" fmla="*/ 119836 w 985397"/>
              <a:gd name="connsiteY90" fmla="*/ 594981 h 957294"/>
              <a:gd name="connsiteX91" fmla="*/ 112983 w 985397"/>
              <a:gd name="connsiteY91" fmla="*/ 582943 h 957294"/>
              <a:gd name="connsiteX92" fmla="*/ 110856 w 985397"/>
              <a:gd name="connsiteY92" fmla="*/ 586001 h 957294"/>
              <a:gd name="connsiteX93" fmla="*/ 104003 w 985397"/>
              <a:gd name="connsiteY93" fmla="*/ 573963 h 957294"/>
              <a:gd name="connsiteX94" fmla="*/ 101876 w 985397"/>
              <a:gd name="connsiteY94" fmla="*/ 577021 h 957294"/>
              <a:gd name="connsiteX95" fmla="*/ 95023 w 985397"/>
              <a:gd name="connsiteY95" fmla="*/ 564983 h 957294"/>
              <a:gd name="connsiteX96" fmla="*/ 92896 w 985397"/>
              <a:gd name="connsiteY96" fmla="*/ 568041 h 957294"/>
              <a:gd name="connsiteX97" fmla="*/ 86043 w 985397"/>
              <a:gd name="connsiteY97" fmla="*/ 556002 h 957294"/>
              <a:gd name="connsiteX98" fmla="*/ 83915 w 985397"/>
              <a:gd name="connsiteY98" fmla="*/ 559060 h 957294"/>
              <a:gd name="connsiteX99" fmla="*/ 77062 w 985397"/>
              <a:gd name="connsiteY99" fmla="*/ 547022 h 957294"/>
              <a:gd name="connsiteX100" fmla="*/ 74935 w 985397"/>
              <a:gd name="connsiteY100" fmla="*/ 550080 h 957294"/>
              <a:gd name="connsiteX101" fmla="*/ 68082 w 985397"/>
              <a:gd name="connsiteY101" fmla="*/ 538042 h 957294"/>
              <a:gd name="connsiteX102" fmla="*/ 65955 w 985397"/>
              <a:gd name="connsiteY102" fmla="*/ 541100 h 957294"/>
              <a:gd name="connsiteX103" fmla="*/ 59102 w 985397"/>
              <a:gd name="connsiteY103" fmla="*/ 529062 h 957294"/>
              <a:gd name="connsiteX104" fmla="*/ 56975 w 985397"/>
              <a:gd name="connsiteY104" fmla="*/ 532120 h 957294"/>
              <a:gd name="connsiteX105" fmla="*/ 50122 w 985397"/>
              <a:gd name="connsiteY105" fmla="*/ 520081 h 957294"/>
              <a:gd name="connsiteX106" fmla="*/ 47994 w 985397"/>
              <a:gd name="connsiteY106" fmla="*/ 523139 h 957294"/>
              <a:gd name="connsiteX107" fmla="*/ 45146 w 985397"/>
              <a:gd name="connsiteY107" fmla="*/ 518137 h 957294"/>
              <a:gd name="connsiteX108" fmla="*/ 44053 w 985397"/>
              <a:gd name="connsiteY108" fmla="*/ 519708 h 957294"/>
              <a:gd name="connsiteX109" fmla="*/ 0 w 985397"/>
              <a:gd name="connsiteY109" fmla="*/ 442317 h 957294"/>
              <a:gd name="connsiteX110" fmla="*/ 90488 w 985397"/>
              <a:gd name="connsiteY110" fmla="*/ 311050 h 957294"/>
              <a:gd name="connsiteX111" fmla="*/ 11311 w 985397"/>
              <a:gd name="connsiteY111" fmla="*/ 161925 h 957294"/>
              <a:gd name="connsiteX112" fmla="*/ 54938 w 985397"/>
              <a:gd name="connsiteY112" fmla="*/ 141150 h 957294"/>
              <a:gd name="connsiteX113" fmla="*/ 53554 w 985397"/>
              <a:gd name="connsiteY113" fmla="*/ 141150 h 957294"/>
              <a:gd name="connsiteX114" fmla="*/ 53554 w 985397"/>
              <a:gd name="connsiteY114" fmla="*/ 132170 h 957294"/>
              <a:gd name="connsiteX115" fmla="*/ 44574 w 985397"/>
              <a:gd name="connsiteY115" fmla="*/ 132170 h 957294"/>
              <a:gd name="connsiteX116" fmla="*/ 44574 w 985397"/>
              <a:gd name="connsiteY116" fmla="*/ 123190 h 957294"/>
              <a:gd name="connsiteX117" fmla="*/ 35594 w 985397"/>
              <a:gd name="connsiteY117" fmla="*/ 123190 h 957294"/>
              <a:gd name="connsiteX118" fmla="*/ 35594 w 985397"/>
              <a:gd name="connsiteY118" fmla="*/ 114210 h 957294"/>
              <a:gd name="connsiteX119" fmla="*/ 26614 w 985397"/>
              <a:gd name="connsiteY119" fmla="*/ 114210 h 957294"/>
              <a:gd name="connsiteX120" fmla="*/ 26614 w 985397"/>
              <a:gd name="connsiteY120" fmla="*/ 105229 h 957294"/>
              <a:gd name="connsiteX121" fmla="*/ 17633 w 985397"/>
              <a:gd name="connsiteY121" fmla="*/ 105229 h 957294"/>
              <a:gd name="connsiteX122" fmla="*/ 17633 w 985397"/>
              <a:gd name="connsiteY122" fmla="*/ 101798 h 957294"/>
              <a:gd name="connsiteX123" fmla="*/ 13692 w 985397"/>
              <a:gd name="connsiteY123" fmla="*/ 101798 h 957294"/>
              <a:gd name="connsiteX124" fmla="*/ 13692 w 985397"/>
              <a:gd name="connsiteY124" fmla="*/ 26789 h 957294"/>
              <a:gd name="connsiteX125" fmla="*/ 225624 w 985397"/>
              <a:gd name="connsiteY125" fmla="*/ 26789 h 957294"/>
              <a:gd name="connsiteX126" fmla="*/ 225246 w 985397"/>
              <a:gd name="connsiteY126" fmla="*/ 30220 h 957294"/>
              <a:gd name="connsiteX127" fmla="*/ 229565 w 985397"/>
              <a:gd name="connsiteY127" fmla="*/ 30220 h 957294"/>
              <a:gd name="connsiteX128" fmla="*/ 228575 w 985397"/>
              <a:gd name="connsiteY128" fmla="*/ 39201 h 957294"/>
              <a:gd name="connsiteX129" fmla="*/ 238546 w 985397"/>
              <a:gd name="connsiteY129" fmla="*/ 39201 h 957294"/>
              <a:gd name="connsiteX130" fmla="*/ 237556 w 985397"/>
              <a:gd name="connsiteY130" fmla="*/ 48181 h 957294"/>
              <a:gd name="connsiteX131" fmla="*/ 244674 w 985397"/>
              <a:gd name="connsiteY131" fmla="*/ 48181 h 95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85397" h="957294">
                <a:moveTo>
                  <a:pt x="244674" y="0"/>
                </a:moveTo>
                <a:lnTo>
                  <a:pt x="565547" y="0"/>
                </a:lnTo>
                <a:lnTo>
                  <a:pt x="565547" y="3431"/>
                </a:lnTo>
                <a:lnTo>
                  <a:pt x="569488" y="3431"/>
                </a:lnTo>
                <a:lnTo>
                  <a:pt x="569488" y="12412"/>
                </a:lnTo>
                <a:lnTo>
                  <a:pt x="578469" y="12412"/>
                </a:lnTo>
                <a:lnTo>
                  <a:pt x="578469" y="21392"/>
                </a:lnTo>
                <a:lnTo>
                  <a:pt x="587449" y="21392"/>
                </a:lnTo>
                <a:lnTo>
                  <a:pt x="587449" y="30372"/>
                </a:lnTo>
                <a:lnTo>
                  <a:pt x="596429" y="30372"/>
                </a:lnTo>
                <a:lnTo>
                  <a:pt x="596429" y="39352"/>
                </a:lnTo>
                <a:lnTo>
                  <a:pt x="605409" y="39352"/>
                </a:lnTo>
                <a:lnTo>
                  <a:pt x="605409" y="48333"/>
                </a:lnTo>
                <a:lnTo>
                  <a:pt x="614390" y="48333"/>
                </a:lnTo>
                <a:lnTo>
                  <a:pt x="614390" y="57313"/>
                </a:lnTo>
                <a:lnTo>
                  <a:pt x="623370" y="57313"/>
                </a:lnTo>
                <a:lnTo>
                  <a:pt x="623370" y="66293"/>
                </a:lnTo>
                <a:lnTo>
                  <a:pt x="632350" y="66293"/>
                </a:lnTo>
                <a:lnTo>
                  <a:pt x="632350" y="75273"/>
                </a:lnTo>
                <a:lnTo>
                  <a:pt x="641330" y="75273"/>
                </a:lnTo>
                <a:lnTo>
                  <a:pt x="641330" y="84254"/>
                </a:lnTo>
                <a:lnTo>
                  <a:pt x="650310" y="84254"/>
                </a:lnTo>
                <a:lnTo>
                  <a:pt x="650310" y="93234"/>
                </a:lnTo>
                <a:lnTo>
                  <a:pt x="659291" y="93234"/>
                </a:lnTo>
                <a:lnTo>
                  <a:pt x="659291" y="102214"/>
                </a:lnTo>
                <a:lnTo>
                  <a:pt x="668271" y="102214"/>
                </a:lnTo>
                <a:lnTo>
                  <a:pt x="668271" y="111194"/>
                </a:lnTo>
                <a:lnTo>
                  <a:pt x="677251" y="111194"/>
                </a:lnTo>
                <a:lnTo>
                  <a:pt x="677251" y="120175"/>
                </a:lnTo>
                <a:lnTo>
                  <a:pt x="686231" y="120175"/>
                </a:lnTo>
                <a:lnTo>
                  <a:pt x="686231" y="129155"/>
                </a:lnTo>
                <a:lnTo>
                  <a:pt x="695212" y="129155"/>
                </a:lnTo>
                <a:lnTo>
                  <a:pt x="695212" y="138135"/>
                </a:lnTo>
                <a:lnTo>
                  <a:pt x="704192" y="138135"/>
                </a:lnTo>
                <a:lnTo>
                  <a:pt x="704192" y="147115"/>
                </a:lnTo>
                <a:lnTo>
                  <a:pt x="713172" y="147115"/>
                </a:lnTo>
                <a:lnTo>
                  <a:pt x="713172" y="156096"/>
                </a:lnTo>
                <a:lnTo>
                  <a:pt x="722152" y="156096"/>
                </a:lnTo>
                <a:lnTo>
                  <a:pt x="722152" y="165076"/>
                </a:lnTo>
                <a:lnTo>
                  <a:pt x="731133" y="165076"/>
                </a:lnTo>
                <a:lnTo>
                  <a:pt x="731133" y="174056"/>
                </a:lnTo>
                <a:lnTo>
                  <a:pt x="740113" y="174056"/>
                </a:lnTo>
                <a:lnTo>
                  <a:pt x="740113" y="183036"/>
                </a:lnTo>
                <a:lnTo>
                  <a:pt x="749093" y="183036"/>
                </a:lnTo>
                <a:lnTo>
                  <a:pt x="749093" y="192017"/>
                </a:lnTo>
                <a:lnTo>
                  <a:pt x="758073" y="192017"/>
                </a:lnTo>
                <a:lnTo>
                  <a:pt x="758073" y="200997"/>
                </a:lnTo>
                <a:lnTo>
                  <a:pt x="767054" y="200997"/>
                </a:lnTo>
                <a:lnTo>
                  <a:pt x="767054" y="209977"/>
                </a:lnTo>
                <a:lnTo>
                  <a:pt x="776034" y="209977"/>
                </a:lnTo>
                <a:lnTo>
                  <a:pt x="776034" y="218957"/>
                </a:lnTo>
                <a:lnTo>
                  <a:pt x="776933" y="218957"/>
                </a:lnTo>
                <a:lnTo>
                  <a:pt x="781569" y="214321"/>
                </a:lnTo>
                <a:lnTo>
                  <a:pt x="985397" y="418149"/>
                </a:lnTo>
                <a:lnTo>
                  <a:pt x="984064" y="431375"/>
                </a:lnTo>
                <a:cubicBezTo>
                  <a:pt x="938147" y="655767"/>
                  <a:pt x="783212" y="840447"/>
                  <a:pt x="577016" y="927661"/>
                </a:cubicBezTo>
                <a:lnTo>
                  <a:pt x="481555" y="957294"/>
                </a:lnTo>
                <a:lnTo>
                  <a:pt x="260076" y="735815"/>
                </a:lnTo>
                <a:lnTo>
                  <a:pt x="261237" y="734654"/>
                </a:lnTo>
                <a:lnTo>
                  <a:pt x="256668" y="726627"/>
                </a:lnTo>
                <a:lnTo>
                  <a:pt x="254540" y="729685"/>
                </a:lnTo>
                <a:lnTo>
                  <a:pt x="247687" y="717647"/>
                </a:lnTo>
                <a:lnTo>
                  <a:pt x="245560" y="720705"/>
                </a:lnTo>
                <a:lnTo>
                  <a:pt x="238707" y="708666"/>
                </a:lnTo>
                <a:lnTo>
                  <a:pt x="236579" y="711725"/>
                </a:lnTo>
                <a:lnTo>
                  <a:pt x="229726" y="699687"/>
                </a:lnTo>
                <a:lnTo>
                  <a:pt x="227599" y="702744"/>
                </a:lnTo>
                <a:lnTo>
                  <a:pt x="220746" y="690706"/>
                </a:lnTo>
                <a:lnTo>
                  <a:pt x="218619" y="693764"/>
                </a:lnTo>
                <a:lnTo>
                  <a:pt x="211766" y="681726"/>
                </a:lnTo>
                <a:lnTo>
                  <a:pt x="209639" y="684784"/>
                </a:lnTo>
                <a:lnTo>
                  <a:pt x="202786" y="672745"/>
                </a:lnTo>
                <a:lnTo>
                  <a:pt x="200658" y="675804"/>
                </a:lnTo>
                <a:lnTo>
                  <a:pt x="193805" y="663766"/>
                </a:lnTo>
                <a:lnTo>
                  <a:pt x="191678" y="666823"/>
                </a:lnTo>
                <a:lnTo>
                  <a:pt x="184825" y="654785"/>
                </a:lnTo>
                <a:lnTo>
                  <a:pt x="182698" y="657843"/>
                </a:lnTo>
                <a:lnTo>
                  <a:pt x="175845" y="645805"/>
                </a:lnTo>
                <a:lnTo>
                  <a:pt x="173718" y="648863"/>
                </a:lnTo>
                <a:lnTo>
                  <a:pt x="166865" y="636824"/>
                </a:lnTo>
                <a:lnTo>
                  <a:pt x="164737" y="639883"/>
                </a:lnTo>
                <a:lnTo>
                  <a:pt x="157884" y="627845"/>
                </a:lnTo>
                <a:lnTo>
                  <a:pt x="155757" y="630902"/>
                </a:lnTo>
                <a:lnTo>
                  <a:pt x="148904" y="618864"/>
                </a:lnTo>
                <a:lnTo>
                  <a:pt x="146777" y="621922"/>
                </a:lnTo>
                <a:lnTo>
                  <a:pt x="139924" y="609884"/>
                </a:lnTo>
                <a:lnTo>
                  <a:pt x="137797" y="612942"/>
                </a:lnTo>
                <a:lnTo>
                  <a:pt x="130944" y="600903"/>
                </a:lnTo>
                <a:lnTo>
                  <a:pt x="128816" y="603962"/>
                </a:lnTo>
                <a:lnTo>
                  <a:pt x="121963" y="591924"/>
                </a:lnTo>
                <a:lnTo>
                  <a:pt x="119836" y="594981"/>
                </a:lnTo>
                <a:lnTo>
                  <a:pt x="112983" y="582943"/>
                </a:lnTo>
                <a:lnTo>
                  <a:pt x="110856" y="586001"/>
                </a:lnTo>
                <a:lnTo>
                  <a:pt x="104003" y="573963"/>
                </a:lnTo>
                <a:lnTo>
                  <a:pt x="101876" y="577021"/>
                </a:lnTo>
                <a:lnTo>
                  <a:pt x="95023" y="564983"/>
                </a:lnTo>
                <a:lnTo>
                  <a:pt x="92896" y="568041"/>
                </a:lnTo>
                <a:lnTo>
                  <a:pt x="86043" y="556002"/>
                </a:lnTo>
                <a:lnTo>
                  <a:pt x="83915" y="559060"/>
                </a:lnTo>
                <a:lnTo>
                  <a:pt x="77062" y="547022"/>
                </a:lnTo>
                <a:lnTo>
                  <a:pt x="74935" y="550080"/>
                </a:lnTo>
                <a:lnTo>
                  <a:pt x="68082" y="538042"/>
                </a:lnTo>
                <a:lnTo>
                  <a:pt x="65955" y="541100"/>
                </a:lnTo>
                <a:lnTo>
                  <a:pt x="59102" y="529062"/>
                </a:lnTo>
                <a:lnTo>
                  <a:pt x="56975" y="532120"/>
                </a:lnTo>
                <a:lnTo>
                  <a:pt x="50122" y="520081"/>
                </a:lnTo>
                <a:lnTo>
                  <a:pt x="47994" y="523139"/>
                </a:lnTo>
                <a:lnTo>
                  <a:pt x="45146" y="518137"/>
                </a:lnTo>
                <a:lnTo>
                  <a:pt x="44053" y="519708"/>
                </a:lnTo>
                <a:cubicBezTo>
                  <a:pt x="31353" y="494307"/>
                  <a:pt x="16669" y="468511"/>
                  <a:pt x="0" y="442317"/>
                </a:cubicBezTo>
                <a:cubicBezTo>
                  <a:pt x="37108" y="400645"/>
                  <a:pt x="67270" y="356890"/>
                  <a:pt x="90488" y="311050"/>
                </a:cubicBezTo>
                <a:cubicBezTo>
                  <a:pt x="66080" y="263425"/>
                  <a:pt x="39688" y="213717"/>
                  <a:pt x="11311" y="161925"/>
                </a:cubicBezTo>
                <a:lnTo>
                  <a:pt x="54938" y="141150"/>
                </a:lnTo>
                <a:lnTo>
                  <a:pt x="53554" y="141150"/>
                </a:lnTo>
                <a:lnTo>
                  <a:pt x="53554" y="132170"/>
                </a:lnTo>
                <a:lnTo>
                  <a:pt x="44574" y="132170"/>
                </a:lnTo>
                <a:lnTo>
                  <a:pt x="44574" y="123190"/>
                </a:lnTo>
                <a:lnTo>
                  <a:pt x="35594" y="123190"/>
                </a:lnTo>
                <a:lnTo>
                  <a:pt x="35594" y="114210"/>
                </a:lnTo>
                <a:lnTo>
                  <a:pt x="26614" y="114210"/>
                </a:lnTo>
                <a:lnTo>
                  <a:pt x="26614" y="105229"/>
                </a:lnTo>
                <a:lnTo>
                  <a:pt x="17633" y="105229"/>
                </a:lnTo>
                <a:lnTo>
                  <a:pt x="17633" y="101798"/>
                </a:lnTo>
                <a:lnTo>
                  <a:pt x="13692" y="101798"/>
                </a:lnTo>
                <a:lnTo>
                  <a:pt x="13692" y="26789"/>
                </a:lnTo>
                <a:lnTo>
                  <a:pt x="225624" y="26789"/>
                </a:lnTo>
                <a:lnTo>
                  <a:pt x="225246" y="30220"/>
                </a:lnTo>
                <a:lnTo>
                  <a:pt x="229565" y="30220"/>
                </a:lnTo>
                <a:lnTo>
                  <a:pt x="228575" y="39201"/>
                </a:lnTo>
                <a:lnTo>
                  <a:pt x="238546" y="39201"/>
                </a:lnTo>
                <a:lnTo>
                  <a:pt x="237556" y="48181"/>
                </a:lnTo>
                <a:lnTo>
                  <a:pt x="244674" y="4818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2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6" name="文本框 9"/>
          <p:cNvSpPr>
            <a:spLocks/>
          </p:cNvSpPr>
          <p:nvPr/>
        </p:nvSpPr>
        <p:spPr bwMode="auto">
          <a:xfrm>
            <a:off x="6297309" y="2053128"/>
            <a:ext cx="603250" cy="566738"/>
          </a:xfrm>
          <a:custGeom>
            <a:avLst/>
            <a:gdLst>
              <a:gd name="T0" fmla="*/ 365522 w 603647"/>
              <a:gd name="T1" fmla="*/ 114300 h 567333"/>
              <a:gd name="T2" fmla="*/ 445889 w 603647"/>
              <a:gd name="T3" fmla="*/ 114300 h 567333"/>
              <a:gd name="T4" fmla="*/ 429518 w 603647"/>
              <a:gd name="T5" fmla="*/ 324445 h 567333"/>
              <a:gd name="T6" fmla="*/ 470297 w 603647"/>
              <a:gd name="T7" fmla="*/ 324445 h 567333"/>
              <a:gd name="T8" fmla="*/ 470297 w 603647"/>
              <a:gd name="T9" fmla="*/ 456009 h 567333"/>
              <a:gd name="T10" fmla="*/ 495300 w 603647"/>
              <a:gd name="T11" fmla="*/ 482798 h 567333"/>
              <a:gd name="T12" fmla="*/ 517624 w 603647"/>
              <a:gd name="T13" fmla="*/ 470594 h 567333"/>
              <a:gd name="T14" fmla="*/ 528638 w 603647"/>
              <a:gd name="T15" fmla="*/ 388143 h 567333"/>
              <a:gd name="T16" fmla="*/ 603647 w 603647"/>
              <a:gd name="T17" fmla="*/ 419695 h 567333"/>
              <a:gd name="T18" fmla="*/ 565547 w 603647"/>
              <a:gd name="T19" fmla="*/ 536823 h 567333"/>
              <a:gd name="T20" fmla="*/ 514350 w 603647"/>
              <a:gd name="T21" fmla="*/ 552450 h 567333"/>
              <a:gd name="T22" fmla="*/ 470297 w 603647"/>
              <a:gd name="T23" fmla="*/ 552450 h 567333"/>
              <a:gd name="T24" fmla="*/ 397074 w 603647"/>
              <a:gd name="T25" fmla="*/ 480417 h 567333"/>
              <a:gd name="T26" fmla="*/ 397074 w 603647"/>
              <a:gd name="T27" fmla="*/ 419397 h 567333"/>
              <a:gd name="T28" fmla="*/ 241697 w 603647"/>
              <a:gd name="T29" fmla="*/ 567333 h 567333"/>
              <a:gd name="T30" fmla="*/ 185738 w 603647"/>
              <a:gd name="T31" fmla="*/ 495300 h 567333"/>
              <a:gd name="T32" fmla="*/ 335161 w 603647"/>
              <a:gd name="T33" fmla="*/ 365522 h 567333"/>
              <a:gd name="T34" fmla="*/ 365522 w 603647"/>
              <a:gd name="T35" fmla="*/ 114300 h 567333"/>
              <a:gd name="T36" fmla="*/ 13692 w 603647"/>
              <a:gd name="T37" fmla="*/ 26789 h 567333"/>
              <a:gd name="T38" fmla="*/ 225624 w 603647"/>
              <a:gd name="T39" fmla="*/ 26789 h 567333"/>
              <a:gd name="T40" fmla="*/ 171450 w 603647"/>
              <a:gd name="T41" fmla="*/ 307776 h 567333"/>
              <a:gd name="T42" fmla="*/ 238720 w 603647"/>
              <a:gd name="T43" fmla="*/ 434578 h 567333"/>
              <a:gd name="T44" fmla="*/ 172641 w 603647"/>
              <a:gd name="T45" fmla="*/ 478631 h 567333"/>
              <a:gd name="T46" fmla="*/ 131862 w 603647"/>
              <a:gd name="T47" fmla="*/ 393501 h 567333"/>
              <a:gd name="T48" fmla="*/ 44053 w 603647"/>
              <a:gd name="T49" fmla="*/ 519708 h 567333"/>
              <a:gd name="T50" fmla="*/ 0 w 603647"/>
              <a:gd name="T51" fmla="*/ 442317 h 567333"/>
              <a:gd name="T52" fmla="*/ 90488 w 603647"/>
              <a:gd name="T53" fmla="*/ 311050 h 567333"/>
              <a:gd name="T54" fmla="*/ 11311 w 603647"/>
              <a:gd name="T55" fmla="*/ 161925 h 567333"/>
              <a:gd name="T56" fmla="*/ 73819 w 603647"/>
              <a:gd name="T57" fmla="*/ 132159 h 567333"/>
              <a:gd name="T58" fmla="*/ 125313 w 603647"/>
              <a:gd name="T59" fmla="*/ 224135 h 567333"/>
              <a:gd name="T60" fmla="*/ 147638 w 603647"/>
              <a:gd name="T61" fmla="*/ 101798 h 567333"/>
              <a:gd name="T62" fmla="*/ 13692 w 603647"/>
              <a:gd name="T63" fmla="*/ 101798 h 567333"/>
              <a:gd name="T64" fmla="*/ 13692 w 603647"/>
              <a:gd name="T65" fmla="*/ 26789 h 567333"/>
              <a:gd name="T66" fmla="*/ 244674 w 603647"/>
              <a:gd name="T67" fmla="*/ 0 h 567333"/>
              <a:gd name="T68" fmla="*/ 565547 w 603647"/>
              <a:gd name="T69" fmla="*/ 0 h 567333"/>
              <a:gd name="T70" fmla="*/ 565547 w 603647"/>
              <a:gd name="T71" fmla="*/ 363140 h 567333"/>
              <a:gd name="T72" fmla="*/ 485775 w 603647"/>
              <a:gd name="T73" fmla="*/ 363140 h 567333"/>
              <a:gd name="T74" fmla="*/ 485775 w 603647"/>
              <a:gd name="T75" fmla="*/ 77390 h 567333"/>
              <a:gd name="T76" fmla="*/ 324445 w 603647"/>
              <a:gd name="T77" fmla="*/ 77390 h 567333"/>
              <a:gd name="T78" fmla="*/ 324445 w 603647"/>
              <a:gd name="T79" fmla="*/ 366712 h 567333"/>
              <a:gd name="T80" fmla="*/ 244674 w 603647"/>
              <a:gd name="T81" fmla="*/ 366712 h 567333"/>
              <a:gd name="T82" fmla="*/ 244674 w 603647"/>
              <a:gd name="T83" fmla="*/ 0 h 567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3647" h="567333">
                <a:moveTo>
                  <a:pt x="365522" y="114300"/>
                </a:moveTo>
                <a:lnTo>
                  <a:pt x="445889" y="114300"/>
                </a:lnTo>
                <a:cubicBezTo>
                  <a:pt x="446683" y="198636"/>
                  <a:pt x="441226" y="268684"/>
                  <a:pt x="429518" y="324445"/>
                </a:cubicBezTo>
                <a:lnTo>
                  <a:pt x="470297" y="324445"/>
                </a:lnTo>
                <a:lnTo>
                  <a:pt x="470297" y="456009"/>
                </a:lnTo>
                <a:cubicBezTo>
                  <a:pt x="470297" y="473868"/>
                  <a:pt x="478631" y="482798"/>
                  <a:pt x="495300" y="482798"/>
                </a:cubicBezTo>
                <a:cubicBezTo>
                  <a:pt x="506214" y="482798"/>
                  <a:pt x="513656" y="478730"/>
                  <a:pt x="517624" y="470594"/>
                </a:cubicBezTo>
                <a:cubicBezTo>
                  <a:pt x="521593" y="462458"/>
                  <a:pt x="525264" y="434975"/>
                  <a:pt x="528638" y="388143"/>
                </a:cubicBezTo>
                <a:cubicBezTo>
                  <a:pt x="554831" y="400447"/>
                  <a:pt x="579835" y="410964"/>
                  <a:pt x="603647" y="419695"/>
                </a:cubicBezTo>
                <a:cubicBezTo>
                  <a:pt x="594122" y="487362"/>
                  <a:pt x="581422" y="526405"/>
                  <a:pt x="565547" y="536823"/>
                </a:cubicBezTo>
                <a:cubicBezTo>
                  <a:pt x="549672" y="547241"/>
                  <a:pt x="532606" y="552450"/>
                  <a:pt x="514350" y="552450"/>
                </a:cubicBezTo>
                <a:lnTo>
                  <a:pt x="470297" y="552450"/>
                </a:lnTo>
                <a:cubicBezTo>
                  <a:pt x="421481" y="552450"/>
                  <a:pt x="397074" y="528439"/>
                  <a:pt x="397074" y="480417"/>
                </a:cubicBezTo>
                <a:lnTo>
                  <a:pt x="397074" y="419397"/>
                </a:lnTo>
                <a:cubicBezTo>
                  <a:pt x="366911" y="479325"/>
                  <a:pt x="315119" y="528637"/>
                  <a:pt x="241697" y="567333"/>
                </a:cubicBezTo>
                <a:cubicBezTo>
                  <a:pt x="226616" y="545504"/>
                  <a:pt x="207963" y="521493"/>
                  <a:pt x="185738" y="495300"/>
                </a:cubicBezTo>
                <a:cubicBezTo>
                  <a:pt x="262731" y="460970"/>
                  <a:pt x="312539" y="417711"/>
                  <a:pt x="335161" y="365522"/>
                </a:cubicBezTo>
                <a:cubicBezTo>
                  <a:pt x="357783" y="313333"/>
                  <a:pt x="367903" y="229592"/>
                  <a:pt x="365522" y="114300"/>
                </a:cubicBezTo>
                <a:close/>
                <a:moveTo>
                  <a:pt x="13692" y="26789"/>
                </a:moveTo>
                <a:lnTo>
                  <a:pt x="225624" y="26789"/>
                </a:lnTo>
                <a:cubicBezTo>
                  <a:pt x="222052" y="129381"/>
                  <a:pt x="203994" y="223043"/>
                  <a:pt x="171450" y="307776"/>
                </a:cubicBezTo>
                <a:lnTo>
                  <a:pt x="238720" y="434578"/>
                </a:lnTo>
                <a:lnTo>
                  <a:pt x="172641" y="478631"/>
                </a:lnTo>
                <a:cubicBezTo>
                  <a:pt x="159941" y="451247"/>
                  <a:pt x="146348" y="422870"/>
                  <a:pt x="131862" y="393501"/>
                </a:cubicBezTo>
                <a:cubicBezTo>
                  <a:pt x="107454" y="438547"/>
                  <a:pt x="78184" y="480615"/>
                  <a:pt x="44053" y="519708"/>
                </a:cubicBezTo>
                <a:cubicBezTo>
                  <a:pt x="31353" y="494307"/>
                  <a:pt x="16669" y="468511"/>
                  <a:pt x="0" y="442317"/>
                </a:cubicBezTo>
                <a:cubicBezTo>
                  <a:pt x="37108" y="400645"/>
                  <a:pt x="67270" y="356890"/>
                  <a:pt x="90488" y="311050"/>
                </a:cubicBezTo>
                <a:cubicBezTo>
                  <a:pt x="66080" y="263425"/>
                  <a:pt x="39688" y="213717"/>
                  <a:pt x="11311" y="161925"/>
                </a:cubicBezTo>
                <a:lnTo>
                  <a:pt x="73819" y="132159"/>
                </a:lnTo>
                <a:lnTo>
                  <a:pt x="125313" y="224135"/>
                </a:lnTo>
                <a:cubicBezTo>
                  <a:pt x="137418" y="184844"/>
                  <a:pt x="144859" y="144065"/>
                  <a:pt x="147638" y="101798"/>
                </a:cubicBezTo>
                <a:lnTo>
                  <a:pt x="13692" y="101798"/>
                </a:lnTo>
                <a:lnTo>
                  <a:pt x="13692" y="26789"/>
                </a:lnTo>
                <a:close/>
                <a:moveTo>
                  <a:pt x="244674" y="0"/>
                </a:moveTo>
                <a:lnTo>
                  <a:pt x="565547" y="0"/>
                </a:lnTo>
                <a:lnTo>
                  <a:pt x="565547" y="363140"/>
                </a:lnTo>
                <a:lnTo>
                  <a:pt x="485775" y="363140"/>
                </a:lnTo>
                <a:lnTo>
                  <a:pt x="485775" y="77390"/>
                </a:lnTo>
                <a:lnTo>
                  <a:pt x="324445" y="77390"/>
                </a:lnTo>
                <a:lnTo>
                  <a:pt x="324445" y="366712"/>
                </a:lnTo>
                <a:lnTo>
                  <a:pt x="244674" y="366712"/>
                </a:lnTo>
                <a:lnTo>
                  <a:pt x="2446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917897" y="1654666"/>
            <a:ext cx="1376362" cy="1376362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992509" y="1729278"/>
            <a:ext cx="1214438" cy="121443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19710" y="2040429"/>
            <a:ext cx="969963" cy="955675"/>
          </a:xfrm>
          <a:custGeom>
            <a:avLst/>
            <a:gdLst>
              <a:gd name="connsiteX0" fmla="*/ 547092 w 970228"/>
              <a:gd name="connsiteY0" fmla="*/ 0 h 955344"/>
              <a:gd name="connsiteX1" fmla="*/ 549460 w 970228"/>
              <a:gd name="connsiteY1" fmla="*/ 11951 h 955344"/>
              <a:gd name="connsiteX2" fmla="*/ 553392 w 970228"/>
              <a:gd name="connsiteY2" fmla="*/ 11758 h 955344"/>
              <a:gd name="connsiteX3" fmla="*/ 555241 w 970228"/>
              <a:gd name="connsiteY3" fmla="*/ 21089 h 955344"/>
              <a:gd name="connsiteX4" fmla="*/ 562372 w 970228"/>
              <a:gd name="connsiteY4" fmla="*/ 20739 h 955344"/>
              <a:gd name="connsiteX5" fmla="*/ 564221 w 970228"/>
              <a:gd name="connsiteY5" fmla="*/ 30069 h 955344"/>
              <a:gd name="connsiteX6" fmla="*/ 571353 w 970228"/>
              <a:gd name="connsiteY6" fmla="*/ 29719 h 955344"/>
              <a:gd name="connsiteX7" fmla="*/ 573202 w 970228"/>
              <a:gd name="connsiteY7" fmla="*/ 39049 h 955344"/>
              <a:gd name="connsiteX8" fmla="*/ 580333 w 970228"/>
              <a:gd name="connsiteY8" fmla="*/ 38699 h 955344"/>
              <a:gd name="connsiteX9" fmla="*/ 582182 w 970228"/>
              <a:gd name="connsiteY9" fmla="*/ 48029 h 955344"/>
              <a:gd name="connsiteX10" fmla="*/ 589313 w 970228"/>
              <a:gd name="connsiteY10" fmla="*/ 47679 h 955344"/>
              <a:gd name="connsiteX11" fmla="*/ 591162 w 970228"/>
              <a:gd name="connsiteY11" fmla="*/ 57009 h 955344"/>
              <a:gd name="connsiteX12" fmla="*/ 598293 w 970228"/>
              <a:gd name="connsiteY12" fmla="*/ 56659 h 955344"/>
              <a:gd name="connsiteX13" fmla="*/ 600142 w 970228"/>
              <a:gd name="connsiteY13" fmla="*/ 65990 h 955344"/>
              <a:gd name="connsiteX14" fmla="*/ 607274 w 970228"/>
              <a:gd name="connsiteY14" fmla="*/ 65640 h 955344"/>
              <a:gd name="connsiteX15" fmla="*/ 609123 w 970228"/>
              <a:gd name="connsiteY15" fmla="*/ 74970 h 955344"/>
              <a:gd name="connsiteX16" fmla="*/ 616254 w 970228"/>
              <a:gd name="connsiteY16" fmla="*/ 74620 h 955344"/>
              <a:gd name="connsiteX17" fmla="*/ 618103 w 970228"/>
              <a:gd name="connsiteY17" fmla="*/ 83950 h 955344"/>
              <a:gd name="connsiteX18" fmla="*/ 625234 w 970228"/>
              <a:gd name="connsiteY18" fmla="*/ 83600 h 955344"/>
              <a:gd name="connsiteX19" fmla="*/ 627083 w 970228"/>
              <a:gd name="connsiteY19" fmla="*/ 92931 h 955344"/>
              <a:gd name="connsiteX20" fmla="*/ 634214 w 970228"/>
              <a:gd name="connsiteY20" fmla="*/ 92581 h 955344"/>
              <a:gd name="connsiteX21" fmla="*/ 636063 w 970228"/>
              <a:gd name="connsiteY21" fmla="*/ 101911 h 955344"/>
              <a:gd name="connsiteX22" fmla="*/ 643195 w 970228"/>
              <a:gd name="connsiteY22" fmla="*/ 101561 h 955344"/>
              <a:gd name="connsiteX23" fmla="*/ 645044 w 970228"/>
              <a:gd name="connsiteY23" fmla="*/ 110891 h 955344"/>
              <a:gd name="connsiteX24" fmla="*/ 652175 w 970228"/>
              <a:gd name="connsiteY24" fmla="*/ 110541 h 955344"/>
              <a:gd name="connsiteX25" fmla="*/ 654024 w 970228"/>
              <a:gd name="connsiteY25" fmla="*/ 119871 h 955344"/>
              <a:gd name="connsiteX26" fmla="*/ 661155 w 970228"/>
              <a:gd name="connsiteY26" fmla="*/ 119521 h 955344"/>
              <a:gd name="connsiteX27" fmla="*/ 663004 w 970228"/>
              <a:gd name="connsiteY27" fmla="*/ 128852 h 955344"/>
              <a:gd name="connsiteX28" fmla="*/ 670135 w 970228"/>
              <a:gd name="connsiteY28" fmla="*/ 128502 h 955344"/>
              <a:gd name="connsiteX29" fmla="*/ 671984 w 970228"/>
              <a:gd name="connsiteY29" fmla="*/ 137832 h 955344"/>
              <a:gd name="connsiteX30" fmla="*/ 679116 w 970228"/>
              <a:gd name="connsiteY30" fmla="*/ 137482 h 955344"/>
              <a:gd name="connsiteX31" fmla="*/ 680965 w 970228"/>
              <a:gd name="connsiteY31" fmla="*/ 146812 h 955344"/>
              <a:gd name="connsiteX32" fmla="*/ 688096 w 970228"/>
              <a:gd name="connsiteY32" fmla="*/ 146462 h 955344"/>
              <a:gd name="connsiteX33" fmla="*/ 689945 w 970228"/>
              <a:gd name="connsiteY33" fmla="*/ 155792 h 955344"/>
              <a:gd name="connsiteX34" fmla="*/ 697076 w 970228"/>
              <a:gd name="connsiteY34" fmla="*/ 155442 h 955344"/>
              <a:gd name="connsiteX35" fmla="*/ 698925 w 970228"/>
              <a:gd name="connsiteY35" fmla="*/ 164773 h 955344"/>
              <a:gd name="connsiteX36" fmla="*/ 706056 w 970228"/>
              <a:gd name="connsiteY36" fmla="*/ 164423 h 955344"/>
              <a:gd name="connsiteX37" fmla="*/ 707905 w 970228"/>
              <a:gd name="connsiteY37" fmla="*/ 173753 h 955344"/>
              <a:gd name="connsiteX38" fmla="*/ 715037 w 970228"/>
              <a:gd name="connsiteY38" fmla="*/ 173403 h 955344"/>
              <a:gd name="connsiteX39" fmla="*/ 716886 w 970228"/>
              <a:gd name="connsiteY39" fmla="*/ 182733 h 955344"/>
              <a:gd name="connsiteX40" fmla="*/ 724017 w 970228"/>
              <a:gd name="connsiteY40" fmla="*/ 182383 h 955344"/>
              <a:gd name="connsiteX41" fmla="*/ 725866 w 970228"/>
              <a:gd name="connsiteY41" fmla="*/ 191713 h 955344"/>
              <a:gd name="connsiteX42" fmla="*/ 732997 w 970228"/>
              <a:gd name="connsiteY42" fmla="*/ 191363 h 955344"/>
              <a:gd name="connsiteX43" fmla="*/ 734846 w 970228"/>
              <a:gd name="connsiteY43" fmla="*/ 200694 h 955344"/>
              <a:gd name="connsiteX44" fmla="*/ 741977 w 970228"/>
              <a:gd name="connsiteY44" fmla="*/ 200344 h 955344"/>
              <a:gd name="connsiteX45" fmla="*/ 743826 w 970228"/>
              <a:gd name="connsiteY45" fmla="*/ 209674 h 955344"/>
              <a:gd name="connsiteX46" fmla="*/ 750958 w 970228"/>
              <a:gd name="connsiteY46" fmla="*/ 209324 h 955344"/>
              <a:gd name="connsiteX47" fmla="*/ 752807 w 970228"/>
              <a:gd name="connsiteY47" fmla="*/ 218654 h 955344"/>
              <a:gd name="connsiteX48" fmla="*/ 759938 w 970228"/>
              <a:gd name="connsiteY48" fmla="*/ 218304 h 955344"/>
              <a:gd name="connsiteX49" fmla="*/ 761787 w 970228"/>
              <a:gd name="connsiteY49" fmla="*/ 227634 h 955344"/>
              <a:gd name="connsiteX50" fmla="*/ 768918 w 970228"/>
              <a:gd name="connsiteY50" fmla="*/ 227284 h 955344"/>
              <a:gd name="connsiteX51" fmla="*/ 770767 w 970228"/>
              <a:gd name="connsiteY51" fmla="*/ 236615 h 955344"/>
              <a:gd name="connsiteX52" fmla="*/ 774310 w 970228"/>
              <a:gd name="connsiteY52" fmla="*/ 236441 h 955344"/>
              <a:gd name="connsiteX53" fmla="*/ 775989 w 970228"/>
              <a:gd name="connsiteY53" fmla="*/ 234763 h 955344"/>
              <a:gd name="connsiteX54" fmla="*/ 777510 w 970228"/>
              <a:gd name="connsiteY54" fmla="*/ 236284 h 955344"/>
              <a:gd name="connsiteX55" fmla="*/ 777899 w 970228"/>
              <a:gd name="connsiteY55" fmla="*/ 236265 h 955344"/>
              <a:gd name="connsiteX56" fmla="*/ 778000 w 970228"/>
              <a:gd name="connsiteY56" fmla="*/ 236774 h 955344"/>
              <a:gd name="connsiteX57" fmla="*/ 786490 w 970228"/>
              <a:gd name="connsiteY57" fmla="*/ 245264 h 955344"/>
              <a:gd name="connsiteX58" fmla="*/ 786879 w 970228"/>
              <a:gd name="connsiteY58" fmla="*/ 245245 h 955344"/>
              <a:gd name="connsiteX59" fmla="*/ 786980 w 970228"/>
              <a:gd name="connsiteY59" fmla="*/ 245754 h 955344"/>
              <a:gd name="connsiteX60" fmla="*/ 795470 w 970228"/>
              <a:gd name="connsiteY60" fmla="*/ 254244 h 955344"/>
              <a:gd name="connsiteX61" fmla="*/ 795859 w 970228"/>
              <a:gd name="connsiteY61" fmla="*/ 254225 h 955344"/>
              <a:gd name="connsiteX62" fmla="*/ 795960 w 970228"/>
              <a:gd name="connsiteY62" fmla="*/ 254734 h 955344"/>
              <a:gd name="connsiteX63" fmla="*/ 804450 w 970228"/>
              <a:gd name="connsiteY63" fmla="*/ 263224 h 955344"/>
              <a:gd name="connsiteX64" fmla="*/ 804840 w 970228"/>
              <a:gd name="connsiteY64" fmla="*/ 263205 h 955344"/>
              <a:gd name="connsiteX65" fmla="*/ 804941 w 970228"/>
              <a:gd name="connsiteY65" fmla="*/ 263715 h 955344"/>
              <a:gd name="connsiteX66" fmla="*/ 970228 w 970228"/>
              <a:gd name="connsiteY66" fmla="*/ 429003 h 955344"/>
              <a:gd name="connsiteX67" fmla="*/ 969583 w 970228"/>
              <a:gd name="connsiteY67" fmla="*/ 435405 h 955344"/>
              <a:gd name="connsiteX68" fmla="*/ 562535 w 970228"/>
              <a:gd name="connsiteY68" fmla="*/ 931691 h 955344"/>
              <a:gd name="connsiteX69" fmla="*/ 486336 w 970228"/>
              <a:gd name="connsiteY69" fmla="*/ 955344 h 955344"/>
              <a:gd name="connsiteX70" fmla="*/ 368078 w 970228"/>
              <a:gd name="connsiteY70" fmla="*/ 837086 h 955344"/>
              <a:gd name="connsiteX71" fmla="*/ 363118 w 970228"/>
              <a:gd name="connsiteY71" fmla="*/ 837086 h 955344"/>
              <a:gd name="connsiteX72" fmla="*/ 363118 w 970228"/>
              <a:gd name="connsiteY72" fmla="*/ 832126 h 955344"/>
              <a:gd name="connsiteX73" fmla="*/ 359098 w 970228"/>
              <a:gd name="connsiteY73" fmla="*/ 828106 h 955344"/>
              <a:gd name="connsiteX74" fmla="*/ 354137 w 970228"/>
              <a:gd name="connsiteY74" fmla="*/ 828106 h 955344"/>
              <a:gd name="connsiteX75" fmla="*/ 354137 w 970228"/>
              <a:gd name="connsiteY75" fmla="*/ 823145 h 955344"/>
              <a:gd name="connsiteX76" fmla="*/ 350118 w 970228"/>
              <a:gd name="connsiteY76" fmla="*/ 819126 h 955344"/>
              <a:gd name="connsiteX77" fmla="*/ 345157 w 970228"/>
              <a:gd name="connsiteY77" fmla="*/ 819126 h 955344"/>
              <a:gd name="connsiteX78" fmla="*/ 345157 w 970228"/>
              <a:gd name="connsiteY78" fmla="*/ 814165 h 955344"/>
              <a:gd name="connsiteX79" fmla="*/ 341138 w 970228"/>
              <a:gd name="connsiteY79" fmla="*/ 810146 h 955344"/>
              <a:gd name="connsiteX80" fmla="*/ 336177 w 970228"/>
              <a:gd name="connsiteY80" fmla="*/ 810146 h 955344"/>
              <a:gd name="connsiteX81" fmla="*/ 336177 w 970228"/>
              <a:gd name="connsiteY81" fmla="*/ 805185 h 955344"/>
              <a:gd name="connsiteX82" fmla="*/ 332157 w 970228"/>
              <a:gd name="connsiteY82" fmla="*/ 801165 h 955344"/>
              <a:gd name="connsiteX83" fmla="*/ 327196 w 970228"/>
              <a:gd name="connsiteY83" fmla="*/ 801165 h 955344"/>
              <a:gd name="connsiteX84" fmla="*/ 327196 w 970228"/>
              <a:gd name="connsiteY84" fmla="*/ 796204 h 955344"/>
              <a:gd name="connsiteX85" fmla="*/ 323177 w 970228"/>
              <a:gd name="connsiteY85" fmla="*/ 792185 h 955344"/>
              <a:gd name="connsiteX86" fmla="*/ 318216 w 970228"/>
              <a:gd name="connsiteY86" fmla="*/ 792185 h 955344"/>
              <a:gd name="connsiteX87" fmla="*/ 318216 w 970228"/>
              <a:gd name="connsiteY87" fmla="*/ 787224 h 955344"/>
              <a:gd name="connsiteX88" fmla="*/ 314197 w 970228"/>
              <a:gd name="connsiteY88" fmla="*/ 783205 h 955344"/>
              <a:gd name="connsiteX89" fmla="*/ 309236 w 970228"/>
              <a:gd name="connsiteY89" fmla="*/ 783205 h 955344"/>
              <a:gd name="connsiteX90" fmla="*/ 309236 w 970228"/>
              <a:gd name="connsiteY90" fmla="*/ 778244 h 955344"/>
              <a:gd name="connsiteX91" fmla="*/ 305217 w 970228"/>
              <a:gd name="connsiteY91" fmla="*/ 774225 h 955344"/>
              <a:gd name="connsiteX92" fmla="*/ 300255 w 970228"/>
              <a:gd name="connsiteY92" fmla="*/ 774225 h 955344"/>
              <a:gd name="connsiteX93" fmla="*/ 300255 w 970228"/>
              <a:gd name="connsiteY93" fmla="*/ 769263 h 955344"/>
              <a:gd name="connsiteX94" fmla="*/ 296236 w 970228"/>
              <a:gd name="connsiteY94" fmla="*/ 765244 h 955344"/>
              <a:gd name="connsiteX95" fmla="*/ 291275 w 970228"/>
              <a:gd name="connsiteY95" fmla="*/ 765244 h 955344"/>
              <a:gd name="connsiteX96" fmla="*/ 291275 w 970228"/>
              <a:gd name="connsiteY96" fmla="*/ 760283 h 955344"/>
              <a:gd name="connsiteX97" fmla="*/ 287256 w 970228"/>
              <a:gd name="connsiteY97" fmla="*/ 756264 h 955344"/>
              <a:gd name="connsiteX98" fmla="*/ 282295 w 970228"/>
              <a:gd name="connsiteY98" fmla="*/ 756264 h 955344"/>
              <a:gd name="connsiteX99" fmla="*/ 282295 w 970228"/>
              <a:gd name="connsiteY99" fmla="*/ 751303 h 955344"/>
              <a:gd name="connsiteX100" fmla="*/ 278276 w 970228"/>
              <a:gd name="connsiteY100" fmla="*/ 747284 h 955344"/>
              <a:gd name="connsiteX101" fmla="*/ 273315 w 970228"/>
              <a:gd name="connsiteY101" fmla="*/ 747284 h 955344"/>
              <a:gd name="connsiteX102" fmla="*/ 273315 w 970228"/>
              <a:gd name="connsiteY102" fmla="*/ 742323 h 955344"/>
              <a:gd name="connsiteX103" fmla="*/ 270872 w 970228"/>
              <a:gd name="connsiteY103" fmla="*/ 739879 h 955344"/>
              <a:gd name="connsiteX104" fmla="*/ 272447 w 970228"/>
              <a:gd name="connsiteY104" fmla="*/ 738304 h 955344"/>
              <a:gd name="connsiteX105" fmla="*/ 264334 w 970228"/>
              <a:gd name="connsiteY105" fmla="*/ 738304 h 955344"/>
              <a:gd name="connsiteX106" fmla="*/ 264334 w 970228"/>
              <a:gd name="connsiteY106" fmla="*/ 729323 h 955344"/>
              <a:gd name="connsiteX107" fmla="*/ 255354 w 970228"/>
              <a:gd name="connsiteY107" fmla="*/ 729323 h 955344"/>
              <a:gd name="connsiteX108" fmla="*/ 255354 w 970228"/>
              <a:gd name="connsiteY108" fmla="*/ 720343 h 955344"/>
              <a:gd name="connsiteX109" fmla="*/ 246374 w 970228"/>
              <a:gd name="connsiteY109" fmla="*/ 720343 h 955344"/>
              <a:gd name="connsiteX110" fmla="*/ 246374 w 970228"/>
              <a:gd name="connsiteY110" fmla="*/ 711363 h 955344"/>
              <a:gd name="connsiteX111" fmla="*/ 237394 w 970228"/>
              <a:gd name="connsiteY111" fmla="*/ 711363 h 955344"/>
              <a:gd name="connsiteX112" fmla="*/ 237394 w 970228"/>
              <a:gd name="connsiteY112" fmla="*/ 702383 h 955344"/>
              <a:gd name="connsiteX113" fmla="*/ 228413 w 970228"/>
              <a:gd name="connsiteY113" fmla="*/ 702383 h 955344"/>
              <a:gd name="connsiteX114" fmla="*/ 228413 w 970228"/>
              <a:gd name="connsiteY114" fmla="*/ 693402 h 955344"/>
              <a:gd name="connsiteX115" fmla="*/ 219433 w 970228"/>
              <a:gd name="connsiteY115" fmla="*/ 693402 h 955344"/>
              <a:gd name="connsiteX116" fmla="*/ 219433 w 970228"/>
              <a:gd name="connsiteY116" fmla="*/ 684422 h 955344"/>
              <a:gd name="connsiteX117" fmla="*/ 210453 w 970228"/>
              <a:gd name="connsiteY117" fmla="*/ 684422 h 955344"/>
              <a:gd name="connsiteX118" fmla="*/ 210453 w 970228"/>
              <a:gd name="connsiteY118" fmla="*/ 675442 h 955344"/>
              <a:gd name="connsiteX119" fmla="*/ 201473 w 970228"/>
              <a:gd name="connsiteY119" fmla="*/ 675442 h 955344"/>
              <a:gd name="connsiteX120" fmla="*/ 201473 w 970228"/>
              <a:gd name="connsiteY120" fmla="*/ 666462 h 955344"/>
              <a:gd name="connsiteX121" fmla="*/ 192492 w 970228"/>
              <a:gd name="connsiteY121" fmla="*/ 666462 h 955344"/>
              <a:gd name="connsiteX122" fmla="*/ 192492 w 970228"/>
              <a:gd name="connsiteY122" fmla="*/ 657481 h 955344"/>
              <a:gd name="connsiteX123" fmla="*/ 183512 w 970228"/>
              <a:gd name="connsiteY123" fmla="*/ 657481 h 955344"/>
              <a:gd name="connsiteX124" fmla="*/ 183512 w 970228"/>
              <a:gd name="connsiteY124" fmla="*/ 648501 h 955344"/>
              <a:gd name="connsiteX125" fmla="*/ 174532 w 970228"/>
              <a:gd name="connsiteY125" fmla="*/ 648501 h 955344"/>
              <a:gd name="connsiteX126" fmla="*/ 174532 w 970228"/>
              <a:gd name="connsiteY126" fmla="*/ 639521 h 955344"/>
              <a:gd name="connsiteX127" fmla="*/ 165552 w 970228"/>
              <a:gd name="connsiteY127" fmla="*/ 639521 h 955344"/>
              <a:gd name="connsiteX128" fmla="*/ 165552 w 970228"/>
              <a:gd name="connsiteY128" fmla="*/ 630540 h 955344"/>
              <a:gd name="connsiteX129" fmla="*/ 156571 w 970228"/>
              <a:gd name="connsiteY129" fmla="*/ 630540 h 955344"/>
              <a:gd name="connsiteX130" fmla="*/ 156571 w 970228"/>
              <a:gd name="connsiteY130" fmla="*/ 621560 h 955344"/>
              <a:gd name="connsiteX131" fmla="*/ 147591 w 970228"/>
              <a:gd name="connsiteY131" fmla="*/ 621560 h 955344"/>
              <a:gd name="connsiteX132" fmla="*/ 147591 w 970228"/>
              <a:gd name="connsiteY132" fmla="*/ 612580 h 955344"/>
              <a:gd name="connsiteX133" fmla="*/ 138611 w 970228"/>
              <a:gd name="connsiteY133" fmla="*/ 612580 h 955344"/>
              <a:gd name="connsiteX134" fmla="*/ 138611 w 970228"/>
              <a:gd name="connsiteY134" fmla="*/ 603600 h 955344"/>
              <a:gd name="connsiteX135" fmla="*/ 129631 w 970228"/>
              <a:gd name="connsiteY135" fmla="*/ 603600 h 955344"/>
              <a:gd name="connsiteX136" fmla="*/ 129631 w 970228"/>
              <a:gd name="connsiteY136" fmla="*/ 594620 h 955344"/>
              <a:gd name="connsiteX137" fmla="*/ 120650 w 970228"/>
              <a:gd name="connsiteY137" fmla="*/ 594620 h 955344"/>
              <a:gd name="connsiteX138" fmla="*/ 120650 w 970228"/>
              <a:gd name="connsiteY138" fmla="*/ 585639 h 955344"/>
              <a:gd name="connsiteX139" fmla="*/ 111670 w 970228"/>
              <a:gd name="connsiteY139" fmla="*/ 585639 h 955344"/>
              <a:gd name="connsiteX140" fmla="*/ 111670 w 970228"/>
              <a:gd name="connsiteY140" fmla="*/ 573881 h 955344"/>
              <a:gd name="connsiteX141" fmla="*/ 105370 w 970228"/>
              <a:gd name="connsiteY141" fmla="*/ 573881 h 955344"/>
              <a:gd name="connsiteX142" fmla="*/ 105370 w 970228"/>
              <a:gd name="connsiteY142" fmla="*/ 517640 h 955344"/>
              <a:gd name="connsiteX143" fmla="*/ 101904 w 970228"/>
              <a:gd name="connsiteY143" fmla="*/ 520509 h 955344"/>
              <a:gd name="connsiteX144" fmla="*/ 97190 w 970228"/>
              <a:gd name="connsiteY144" fmla="*/ 507997 h 955344"/>
              <a:gd name="connsiteX145" fmla="*/ 92924 w 970228"/>
              <a:gd name="connsiteY145" fmla="*/ 511529 h 955344"/>
              <a:gd name="connsiteX146" fmla="*/ 88210 w 970228"/>
              <a:gd name="connsiteY146" fmla="*/ 499015 h 955344"/>
              <a:gd name="connsiteX147" fmla="*/ 83943 w 970228"/>
              <a:gd name="connsiteY147" fmla="*/ 502548 h 955344"/>
              <a:gd name="connsiteX148" fmla="*/ 79229 w 970228"/>
              <a:gd name="connsiteY148" fmla="*/ 490036 h 955344"/>
              <a:gd name="connsiteX149" fmla="*/ 74963 w 970228"/>
              <a:gd name="connsiteY149" fmla="*/ 493568 h 955344"/>
              <a:gd name="connsiteX150" fmla="*/ 70249 w 970228"/>
              <a:gd name="connsiteY150" fmla="*/ 481056 h 955344"/>
              <a:gd name="connsiteX151" fmla="*/ 65983 w 970228"/>
              <a:gd name="connsiteY151" fmla="*/ 484588 h 955344"/>
              <a:gd name="connsiteX152" fmla="*/ 61269 w 970228"/>
              <a:gd name="connsiteY152" fmla="*/ 472076 h 955344"/>
              <a:gd name="connsiteX153" fmla="*/ 57003 w 970228"/>
              <a:gd name="connsiteY153" fmla="*/ 475608 h 955344"/>
              <a:gd name="connsiteX154" fmla="*/ 52289 w 970228"/>
              <a:gd name="connsiteY154" fmla="*/ 463095 h 955344"/>
              <a:gd name="connsiteX155" fmla="*/ 48022 w 970228"/>
              <a:gd name="connsiteY155" fmla="*/ 466628 h 955344"/>
              <a:gd name="connsiteX156" fmla="*/ 43308 w 970228"/>
              <a:gd name="connsiteY156" fmla="*/ 454115 h 955344"/>
              <a:gd name="connsiteX157" fmla="*/ 39042 w 970228"/>
              <a:gd name="connsiteY157" fmla="*/ 457647 h 955344"/>
              <a:gd name="connsiteX158" fmla="*/ 34168 w 970228"/>
              <a:gd name="connsiteY158" fmla="*/ 444709 h 955344"/>
              <a:gd name="connsiteX159" fmla="*/ 32742 w 970228"/>
              <a:gd name="connsiteY159" fmla="*/ 445889 h 955344"/>
              <a:gd name="connsiteX160" fmla="*/ 0 w 970228"/>
              <a:gd name="connsiteY160" fmla="*/ 358973 h 955344"/>
              <a:gd name="connsiteX161" fmla="*/ 70948 w 970228"/>
              <a:gd name="connsiteY161" fmla="*/ 308060 h 955344"/>
              <a:gd name="connsiteX162" fmla="*/ 70948 w 970228"/>
              <a:gd name="connsiteY162" fmla="*/ 302574 h 955344"/>
              <a:gd name="connsiteX163" fmla="*/ 61968 w 970228"/>
              <a:gd name="connsiteY163" fmla="*/ 302574 h 955344"/>
              <a:gd name="connsiteX164" fmla="*/ 61968 w 970228"/>
              <a:gd name="connsiteY164" fmla="*/ 293593 h 955344"/>
              <a:gd name="connsiteX165" fmla="*/ 52987 w 970228"/>
              <a:gd name="connsiteY165" fmla="*/ 293593 h 955344"/>
              <a:gd name="connsiteX166" fmla="*/ 52987 w 970228"/>
              <a:gd name="connsiteY166" fmla="*/ 284613 h 955344"/>
              <a:gd name="connsiteX167" fmla="*/ 44007 w 970228"/>
              <a:gd name="connsiteY167" fmla="*/ 284613 h 955344"/>
              <a:gd name="connsiteX168" fmla="*/ 44007 w 970228"/>
              <a:gd name="connsiteY168" fmla="*/ 275633 h 955344"/>
              <a:gd name="connsiteX169" fmla="*/ 35027 w 970228"/>
              <a:gd name="connsiteY169" fmla="*/ 275633 h 955344"/>
              <a:gd name="connsiteX170" fmla="*/ 35027 w 970228"/>
              <a:gd name="connsiteY170" fmla="*/ 266653 h 955344"/>
              <a:gd name="connsiteX171" fmla="*/ 26047 w 970228"/>
              <a:gd name="connsiteY171" fmla="*/ 266653 h 955344"/>
              <a:gd name="connsiteX172" fmla="*/ 26047 w 970228"/>
              <a:gd name="connsiteY172" fmla="*/ 257673 h 955344"/>
              <a:gd name="connsiteX173" fmla="*/ 17066 w 970228"/>
              <a:gd name="connsiteY173" fmla="*/ 257673 h 955344"/>
              <a:gd name="connsiteX174" fmla="*/ 17066 w 970228"/>
              <a:gd name="connsiteY174" fmla="*/ 248692 h 955344"/>
              <a:gd name="connsiteX175" fmla="*/ 8086 w 970228"/>
              <a:gd name="connsiteY175" fmla="*/ 248692 h 955344"/>
              <a:gd name="connsiteX176" fmla="*/ 8086 w 970228"/>
              <a:gd name="connsiteY176" fmla="*/ 236934 h 955344"/>
              <a:gd name="connsiteX177" fmla="*/ 1786 w 970228"/>
              <a:gd name="connsiteY177" fmla="*/ 236934 h 955344"/>
              <a:gd name="connsiteX178" fmla="*/ 1786 w 970228"/>
              <a:gd name="connsiteY178" fmla="*/ 182761 h 955344"/>
              <a:gd name="connsiteX179" fmla="*/ 80270 w 970228"/>
              <a:gd name="connsiteY179" fmla="*/ 182761 h 955344"/>
              <a:gd name="connsiteX180" fmla="*/ 80270 w 970228"/>
              <a:gd name="connsiteY180" fmla="*/ 182119 h 955344"/>
              <a:gd name="connsiteX181" fmla="*/ 71290 w 970228"/>
              <a:gd name="connsiteY181" fmla="*/ 182119 h 955344"/>
              <a:gd name="connsiteX182" fmla="*/ 71290 w 970228"/>
              <a:gd name="connsiteY182" fmla="*/ 173139 h 955344"/>
              <a:gd name="connsiteX183" fmla="*/ 62309 w 970228"/>
              <a:gd name="connsiteY183" fmla="*/ 173139 h 955344"/>
              <a:gd name="connsiteX184" fmla="*/ 62309 w 970228"/>
              <a:gd name="connsiteY184" fmla="*/ 164158 h 955344"/>
              <a:gd name="connsiteX185" fmla="*/ 53329 w 970228"/>
              <a:gd name="connsiteY185" fmla="*/ 164158 h 955344"/>
              <a:gd name="connsiteX186" fmla="*/ 53329 w 970228"/>
              <a:gd name="connsiteY186" fmla="*/ 152400 h 955344"/>
              <a:gd name="connsiteX187" fmla="*/ 47029 w 970228"/>
              <a:gd name="connsiteY187" fmla="*/ 152400 h 955344"/>
              <a:gd name="connsiteX188" fmla="*/ 47029 w 970228"/>
              <a:gd name="connsiteY188" fmla="*/ 101203 h 955344"/>
              <a:gd name="connsiteX189" fmla="*/ 64960 w 970228"/>
              <a:gd name="connsiteY189" fmla="*/ 101203 h 955344"/>
              <a:gd name="connsiteX190" fmla="*/ 64562 w 970228"/>
              <a:gd name="connsiteY190" fmla="*/ 98546 h 955344"/>
              <a:gd name="connsiteX191" fmla="*/ 56951 w 970228"/>
              <a:gd name="connsiteY191" fmla="*/ 98725 h 955344"/>
              <a:gd name="connsiteX192" fmla="*/ 55581 w 970228"/>
              <a:gd name="connsiteY192" fmla="*/ 89565 h 955344"/>
              <a:gd name="connsiteX193" fmla="*/ 47971 w 970228"/>
              <a:gd name="connsiteY193" fmla="*/ 89744 h 955344"/>
              <a:gd name="connsiteX194" fmla="*/ 46197 w 970228"/>
              <a:gd name="connsiteY194" fmla="*/ 77879 h 955344"/>
              <a:gd name="connsiteX195" fmla="*/ 41671 w 970228"/>
              <a:gd name="connsiteY195" fmla="*/ 77986 h 955344"/>
              <a:gd name="connsiteX196" fmla="*/ 32146 w 970228"/>
              <a:gd name="connsiteY196" fmla="*/ 14287 h 955344"/>
              <a:gd name="connsiteX197" fmla="*/ 547092 w 970228"/>
              <a:gd name="connsiteY197" fmla="*/ 0 h 95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970228" h="955344">
                <a:moveTo>
                  <a:pt x="547092" y="0"/>
                </a:moveTo>
                <a:lnTo>
                  <a:pt x="549460" y="11951"/>
                </a:lnTo>
                <a:lnTo>
                  <a:pt x="553392" y="11758"/>
                </a:lnTo>
                <a:lnTo>
                  <a:pt x="555241" y="21089"/>
                </a:lnTo>
                <a:lnTo>
                  <a:pt x="562372" y="20739"/>
                </a:lnTo>
                <a:lnTo>
                  <a:pt x="564221" y="30069"/>
                </a:lnTo>
                <a:lnTo>
                  <a:pt x="571353" y="29719"/>
                </a:lnTo>
                <a:lnTo>
                  <a:pt x="573202" y="39049"/>
                </a:lnTo>
                <a:lnTo>
                  <a:pt x="580333" y="38699"/>
                </a:lnTo>
                <a:lnTo>
                  <a:pt x="582182" y="48029"/>
                </a:lnTo>
                <a:lnTo>
                  <a:pt x="589313" y="47679"/>
                </a:lnTo>
                <a:lnTo>
                  <a:pt x="591162" y="57009"/>
                </a:lnTo>
                <a:lnTo>
                  <a:pt x="598293" y="56659"/>
                </a:lnTo>
                <a:lnTo>
                  <a:pt x="600142" y="65990"/>
                </a:lnTo>
                <a:lnTo>
                  <a:pt x="607274" y="65640"/>
                </a:lnTo>
                <a:lnTo>
                  <a:pt x="609123" y="74970"/>
                </a:lnTo>
                <a:lnTo>
                  <a:pt x="616254" y="74620"/>
                </a:lnTo>
                <a:lnTo>
                  <a:pt x="618103" y="83950"/>
                </a:lnTo>
                <a:lnTo>
                  <a:pt x="625234" y="83600"/>
                </a:lnTo>
                <a:lnTo>
                  <a:pt x="627083" y="92931"/>
                </a:lnTo>
                <a:lnTo>
                  <a:pt x="634214" y="92581"/>
                </a:lnTo>
                <a:lnTo>
                  <a:pt x="636063" y="101911"/>
                </a:lnTo>
                <a:lnTo>
                  <a:pt x="643195" y="101561"/>
                </a:lnTo>
                <a:lnTo>
                  <a:pt x="645044" y="110891"/>
                </a:lnTo>
                <a:lnTo>
                  <a:pt x="652175" y="110541"/>
                </a:lnTo>
                <a:lnTo>
                  <a:pt x="654024" y="119871"/>
                </a:lnTo>
                <a:lnTo>
                  <a:pt x="661155" y="119521"/>
                </a:lnTo>
                <a:lnTo>
                  <a:pt x="663004" y="128852"/>
                </a:lnTo>
                <a:lnTo>
                  <a:pt x="670135" y="128502"/>
                </a:lnTo>
                <a:lnTo>
                  <a:pt x="671984" y="137832"/>
                </a:lnTo>
                <a:lnTo>
                  <a:pt x="679116" y="137482"/>
                </a:lnTo>
                <a:lnTo>
                  <a:pt x="680965" y="146812"/>
                </a:lnTo>
                <a:lnTo>
                  <a:pt x="688096" y="146462"/>
                </a:lnTo>
                <a:lnTo>
                  <a:pt x="689945" y="155792"/>
                </a:lnTo>
                <a:lnTo>
                  <a:pt x="697076" y="155442"/>
                </a:lnTo>
                <a:lnTo>
                  <a:pt x="698925" y="164773"/>
                </a:lnTo>
                <a:lnTo>
                  <a:pt x="706056" y="164423"/>
                </a:lnTo>
                <a:lnTo>
                  <a:pt x="707905" y="173753"/>
                </a:lnTo>
                <a:lnTo>
                  <a:pt x="715037" y="173403"/>
                </a:lnTo>
                <a:lnTo>
                  <a:pt x="716886" y="182733"/>
                </a:lnTo>
                <a:lnTo>
                  <a:pt x="724017" y="182383"/>
                </a:lnTo>
                <a:lnTo>
                  <a:pt x="725866" y="191713"/>
                </a:lnTo>
                <a:lnTo>
                  <a:pt x="732997" y="191363"/>
                </a:lnTo>
                <a:lnTo>
                  <a:pt x="734846" y="200694"/>
                </a:lnTo>
                <a:lnTo>
                  <a:pt x="741977" y="200344"/>
                </a:lnTo>
                <a:lnTo>
                  <a:pt x="743826" y="209674"/>
                </a:lnTo>
                <a:lnTo>
                  <a:pt x="750958" y="209324"/>
                </a:lnTo>
                <a:lnTo>
                  <a:pt x="752807" y="218654"/>
                </a:lnTo>
                <a:lnTo>
                  <a:pt x="759938" y="218304"/>
                </a:lnTo>
                <a:lnTo>
                  <a:pt x="761787" y="227634"/>
                </a:lnTo>
                <a:lnTo>
                  <a:pt x="768918" y="227284"/>
                </a:lnTo>
                <a:lnTo>
                  <a:pt x="770767" y="236615"/>
                </a:lnTo>
                <a:lnTo>
                  <a:pt x="774310" y="236441"/>
                </a:lnTo>
                <a:lnTo>
                  <a:pt x="775989" y="234763"/>
                </a:lnTo>
                <a:lnTo>
                  <a:pt x="777510" y="236284"/>
                </a:lnTo>
                <a:lnTo>
                  <a:pt x="777899" y="236265"/>
                </a:lnTo>
                <a:lnTo>
                  <a:pt x="778000" y="236774"/>
                </a:lnTo>
                <a:lnTo>
                  <a:pt x="786490" y="245264"/>
                </a:lnTo>
                <a:lnTo>
                  <a:pt x="786879" y="245245"/>
                </a:lnTo>
                <a:lnTo>
                  <a:pt x="786980" y="245754"/>
                </a:lnTo>
                <a:lnTo>
                  <a:pt x="795470" y="254244"/>
                </a:lnTo>
                <a:lnTo>
                  <a:pt x="795859" y="254225"/>
                </a:lnTo>
                <a:lnTo>
                  <a:pt x="795960" y="254734"/>
                </a:lnTo>
                <a:lnTo>
                  <a:pt x="804450" y="263224"/>
                </a:lnTo>
                <a:lnTo>
                  <a:pt x="804840" y="263205"/>
                </a:lnTo>
                <a:lnTo>
                  <a:pt x="804941" y="263715"/>
                </a:lnTo>
                <a:lnTo>
                  <a:pt x="970228" y="429003"/>
                </a:lnTo>
                <a:lnTo>
                  <a:pt x="969583" y="435405"/>
                </a:lnTo>
                <a:cubicBezTo>
                  <a:pt x="923666" y="659797"/>
                  <a:pt x="768731" y="844477"/>
                  <a:pt x="562535" y="931691"/>
                </a:cubicBezTo>
                <a:lnTo>
                  <a:pt x="486336" y="955344"/>
                </a:lnTo>
                <a:lnTo>
                  <a:pt x="368078" y="837086"/>
                </a:lnTo>
                <a:lnTo>
                  <a:pt x="363118" y="837086"/>
                </a:lnTo>
                <a:lnTo>
                  <a:pt x="363118" y="832126"/>
                </a:lnTo>
                <a:lnTo>
                  <a:pt x="359098" y="828106"/>
                </a:lnTo>
                <a:lnTo>
                  <a:pt x="354137" y="828106"/>
                </a:lnTo>
                <a:lnTo>
                  <a:pt x="354137" y="823145"/>
                </a:lnTo>
                <a:lnTo>
                  <a:pt x="350118" y="819126"/>
                </a:lnTo>
                <a:lnTo>
                  <a:pt x="345157" y="819126"/>
                </a:lnTo>
                <a:lnTo>
                  <a:pt x="345157" y="814165"/>
                </a:lnTo>
                <a:lnTo>
                  <a:pt x="341138" y="810146"/>
                </a:lnTo>
                <a:lnTo>
                  <a:pt x="336177" y="810146"/>
                </a:lnTo>
                <a:lnTo>
                  <a:pt x="336177" y="805185"/>
                </a:lnTo>
                <a:lnTo>
                  <a:pt x="332157" y="801165"/>
                </a:lnTo>
                <a:lnTo>
                  <a:pt x="327196" y="801165"/>
                </a:lnTo>
                <a:lnTo>
                  <a:pt x="327196" y="796204"/>
                </a:lnTo>
                <a:lnTo>
                  <a:pt x="323177" y="792185"/>
                </a:lnTo>
                <a:lnTo>
                  <a:pt x="318216" y="792185"/>
                </a:lnTo>
                <a:lnTo>
                  <a:pt x="318216" y="787224"/>
                </a:lnTo>
                <a:lnTo>
                  <a:pt x="314197" y="783205"/>
                </a:lnTo>
                <a:lnTo>
                  <a:pt x="309236" y="783205"/>
                </a:lnTo>
                <a:lnTo>
                  <a:pt x="309236" y="778244"/>
                </a:lnTo>
                <a:lnTo>
                  <a:pt x="305217" y="774225"/>
                </a:lnTo>
                <a:lnTo>
                  <a:pt x="300255" y="774225"/>
                </a:lnTo>
                <a:lnTo>
                  <a:pt x="300255" y="769263"/>
                </a:lnTo>
                <a:lnTo>
                  <a:pt x="296236" y="765244"/>
                </a:lnTo>
                <a:lnTo>
                  <a:pt x="291275" y="765244"/>
                </a:lnTo>
                <a:lnTo>
                  <a:pt x="291275" y="760283"/>
                </a:lnTo>
                <a:lnTo>
                  <a:pt x="287256" y="756264"/>
                </a:lnTo>
                <a:lnTo>
                  <a:pt x="282295" y="756264"/>
                </a:lnTo>
                <a:lnTo>
                  <a:pt x="282295" y="751303"/>
                </a:lnTo>
                <a:lnTo>
                  <a:pt x="278276" y="747284"/>
                </a:lnTo>
                <a:lnTo>
                  <a:pt x="273315" y="747284"/>
                </a:lnTo>
                <a:lnTo>
                  <a:pt x="273315" y="742323"/>
                </a:lnTo>
                <a:lnTo>
                  <a:pt x="270872" y="739879"/>
                </a:lnTo>
                <a:lnTo>
                  <a:pt x="272447" y="738304"/>
                </a:lnTo>
                <a:lnTo>
                  <a:pt x="264334" y="738304"/>
                </a:lnTo>
                <a:lnTo>
                  <a:pt x="264334" y="729323"/>
                </a:lnTo>
                <a:lnTo>
                  <a:pt x="255354" y="729323"/>
                </a:lnTo>
                <a:lnTo>
                  <a:pt x="255354" y="720343"/>
                </a:lnTo>
                <a:lnTo>
                  <a:pt x="246374" y="720343"/>
                </a:lnTo>
                <a:lnTo>
                  <a:pt x="246374" y="711363"/>
                </a:lnTo>
                <a:lnTo>
                  <a:pt x="237394" y="711363"/>
                </a:lnTo>
                <a:lnTo>
                  <a:pt x="237394" y="702383"/>
                </a:lnTo>
                <a:lnTo>
                  <a:pt x="228413" y="702383"/>
                </a:lnTo>
                <a:lnTo>
                  <a:pt x="228413" y="693402"/>
                </a:lnTo>
                <a:lnTo>
                  <a:pt x="219433" y="693402"/>
                </a:lnTo>
                <a:lnTo>
                  <a:pt x="219433" y="684422"/>
                </a:lnTo>
                <a:lnTo>
                  <a:pt x="210453" y="684422"/>
                </a:lnTo>
                <a:lnTo>
                  <a:pt x="210453" y="675442"/>
                </a:lnTo>
                <a:lnTo>
                  <a:pt x="201473" y="675442"/>
                </a:lnTo>
                <a:lnTo>
                  <a:pt x="201473" y="666462"/>
                </a:lnTo>
                <a:lnTo>
                  <a:pt x="192492" y="666462"/>
                </a:lnTo>
                <a:lnTo>
                  <a:pt x="192492" y="657481"/>
                </a:lnTo>
                <a:lnTo>
                  <a:pt x="183512" y="657481"/>
                </a:lnTo>
                <a:lnTo>
                  <a:pt x="183512" y="648501"/>
                </a:lnTo>
                <a:lnTo>
                  <a:pt x="174532" y="648501"/>
                </a:lnTo>
                <a:lnTo>
                  <a:pt x="174532" y="639521"/>
                </a:lnTo>
                <a:lnTo>
                  <a:pt x="165552" y="639521"/>
                </a:lnTo>
                <a:lnTo>
                  <a:pt x="165552" y="630540"/>
                </a:lnTo>
                <a:lnTo>
                  <a:pt x="156571" y="630540"/>
                </a:lnTo>
                <a:lnTo>
                  <a:pt x="156571" y="621560"/>
                </a:lnTo>
                <a:lnTo>
                  <a:pt x="147591" y="621560"/>
                </a:lnTo>
                <a:lnTo>
                  <a:pt x="147591" y="612580"/>
                </a:lnTo>
                <a:lnTo>
                  <a:pt x="138611" y="612580"/>
                </a:lnTo>
                <a:lnTo>
                  <a:pt x="138611" y="603600"/>
                </a:lnTo>
                <a:lnTo>
                  <a:pt x="129631" y="603600"/>
                </a:lnTo>
                <a:lnTo>
                  <a:pt x="129631" y="594620"/>
                </a:lnTo>
                <a:lnTo>
                  <a:pt x="120650" y="594620"/>
                </a:lnTo>
                <a:lnTo>
                  <a:pt x="120650" y="585639"/>
                </a:lnTo>
                <a:lnTo>
                  <a:pt x="111670" y="585639"/>
                </a:lnTo>
                <a:lnTo>
                  <a:pt x="111670" y="573881"/>
                </a:lnTo>
                <a:lnTo>
                  <a:pt x="105370" y="573881"/>
                </a:lnTo>
                <a:lnTo>
                  <a:pt x="105370" y="517640"/>
                </a:lnTo>
                <a:lnTo>
                  <a:pt x="101904" y="520509"/>
                </a:lnTo>
                <a:lnTo>
                  <a:pt x="97190" y="507997"/>
                </a:lnTo>
                <a:lnTo>
                  <a:pt x="92924" y="511529"/>
                </a:lnTo>
                <a:lnTo>
                  <a:pt x="88210" y="499015"/>
                </a:lnTo>
                <a:lnTo>
                  <a:pt x="83943" y="502548"/>
                </a:lnTo>
                <a:lnTo>
                  <a:pt x="79229" y="490036"/>
                </a:lnTo>
                <a:lnTo>
                  <a:pt x="74963" y="493568"/>
                </a:lnTo>
                <a:lnTo>
                  <a:pt x="70249" y="481056"/>
                </a:lnTo>
                <a:lnTo>
                  <a:pt x="65983" y="484588"/>
                </a:lnTo>
                <a:lnTo>
                  <a:pt x="61269" y="472076"/>
                </a:lnTo>
                <a:lnTo>
                  <a:pt x="57003" y="475608"/>
                </a:lnTo>
                <a:lnTo>
                  <a:pt x="52289" y="463095"/>
                </a:lnTo>
                <a:lnTo>
                  <a:pt x="48022" y="466628"/>
                </a:lnTo>
                <a:lnTo>
                  <a:pt x="43308" y="454115"/>
                </a:lnTo>
                <a:lnTo>
                  <a:pt x="39042" y="457647"/>
                </a:lnTo>
                <a:lnTo>
                  <a:pt x="34168" y="444709"/>
                </a:lnTo>
                <a:lnTo>
                  <a:pt x="32742" y="445889"/>
                </a:lnTo>
                <a:cubicBezTo>
                  <a:pt x="23217" y="415329"/>
                  <a:pt x="12303" y="386357"/>
                  <a:pt x="0" y="358973"/>
                </a:cubicBezTo>
                <a:lnTo>
                  <a:pt x="70948" y="308060"/>
                </a:lnTo>
                <a:lnTo>
                  <a:pt x="70948" y="302574"/>
                </a:lnTo>
                <a:lnTo>
                  <a:pt x="61968" y="302574"/>
                </a:lnTo>
                <a:lnTo>
                  <a:pt x="61968" y="293593"/>
                </a:lnTo>
                <a:lnTo>
                  <a:pt x="52987" y="293593"/>
                </a:lnTo>
                <a:lnTo>
                  <a:pt x="52987" y="284613"/>
                </a:lnTo>
                <a:lnTo>
                  <a:pt x="44007" y="284613"/>
                </a:lnTo>
                <a:lnTo>
                  <a:pt x="44007" y="275633"/>
                </a:lnTo>
                <a:lnTo>
                  <a:pt x="35027" y="275633"/>
                </a:lnTo>
                <a:lnTo>
                  <a:pt x="35027" y="266653"/>
                </a:lnTo>
                <a:lnTo>
                  <a:pt x="26047" y="266653"/>
                </a:lnTo>
                <a:lnTo>
                  <a:pt x="26047" y="257673"/>
                </a:lnTo>
                <a:lnTo>
                  <a:pt x="17066" y="257673"/>
                </a:lnTo>
                <a:lnTo>
                  <a:pt x="17066" y="248692"/>
                </a:lnTo>
                <a:lnTo>
                  <a:pt x="8086" y="248692"/>
                </a:lnTo>
                <a:lnTo>
                  <a:pt x="8086" y="236934"/>
                </a:lnTo>
                <a:lnTo>
                  <a:pt x="1786" y="236934"/>
                </a:lnTo>
                <a:lnTo>
                  <a:pt x="1786" y="182761"/>
                </a:lnTo>
                <a:lnTo>
                  <a:pt x="80270" y="182761"/>
                </a:lnTo>
                <a:lnTo>
                  <a:pt x="80270" y="182119"/>
                </a:lnTo>
                <a:lnTo>
                  <a:pt x="71290" y="182119"/>
                </a:lnTo>
                <a:lnTo>
                  <a:pt x="71290" y="173139"/>
                </a:lnTo>
                <a:lnTo>
                  <a:pt x="62309" y="173139"/>
                </a:lnTo>
                <a:lnTo>
                  <a:pt x="62309" y="164158"/>
                </a:lnTo>
                <a:lnTo>
                  <a:pt x="53329" y="164158"/>
                </a:lnTo>
                <a:lnTo>
                  <a:pt x="53329" y="152400"/>
                </a:lnTo>
                <a:lnTo>
                  <a:pt x="47029" y="152400"/>
                </a:lnTo>
                <a:lnTo>
                  <a:pt x="47029" y="101203"/>
                </a:lnTo>
                <a:lnTo>
                  <a:pt x="64960" y="101203"/>
                </a:lnTo>
                <a:lnTo>
                  <a:pt x="64562" y="98546"/>
                </a:lnTo>
                <a:lnTo>
                  <a:pt x="56951" y="98725"/>
                </a:lnTo>
                <a:lnTo>
                  <a:pt x="55581" y="89565"/>
                </a:lnTo>
                <a:lnTo>
                  <a:pt x="47971" y="89744"/>
                </a:lnTo>
                <a:lnTo>
                  <a:pt x="46197" y="77879"/>
                </a:lnTo>
                <a:lnTo>
                  <a:pt x="41671" y="77986"/>
                </a:lnTo>
                <a:cubicBezTo>
                  <a:pt x="39290" y="55364"/>
                  <a:pt x="36115" y="34131"/>
                  <a:pt x="32146" y="14287"/>
                </a:cubicBezTo>
                <a:cubicBezTo>
                  <a:pt x="230584" y="13097"/>
                  <a:pt x="402232" y="8334"/>
                  <a:pt x="54709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2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60" name="文本框 13"/>
          <p:cNvSpPr>
            <a:spLocks/>
          </p:cNvSpPr>
          <p:nvPr/>
        </p:nvSpPr>
        <p:spPr bwMode="auto">
          <a:xfrm>
            <a:off x="7719710" y="2040429"/>
            <a:ext cx="588963" cy="574675"/>
          </a:xfrm>
          <a:custGeom>
            <a:avLst/>
            <a:gdLst>
              <a:gd name="T0" fmla="*/ 186928 w 589954"/>
              <a:gd name="T1" fmla="*/ 464343 h 573881"/>
              <a:gd name="T2" fmla="*/ 186928 w 589954"/>
              <a:gd name="T3" fmla="*/ 495300 h 573881"/>
              <a:gd name="T4" fmla="*/ 449460 w 589954"/>
              <a:gd name="T5" fmla="*/ 495300 h 573881"/>
              <a:gd name="T6" fmla="*/ 449460 w 589954"/>
              <a:gd name="T7" fmla="*/ 464343 h 573881"/>
              <a:gd name="T8" fmla="*/ 186928 w 589954"/>
              <a:gd name="T9" fmla="*/ 464343 h 573881"/>
              <a:gd name="T10" fmla="*/ 186928 w 589954"/>
              <a:gd name="T11" fmla="*/ 392311 h 573881"/>
              <a:gd name="T12" fmla="*/ 186928 w 589954"/>
              <a:gd name="T13" fmla="*/ 422672 h 573881"/>
              <a:gd name="T14" fmla="*/ 449460 w 589954"/>
              <a:gd name="T15" fmla="*/ 422672 h 573881"/>
              <a:gd name="T16" fmla="*/ 449460 w 589954"/>
              <a:gd name="T17" fmla="*/ 392311 h 573881"/>
              <a:gd name="T18" fmla="*/ 186928 w 589954"/>
              <a:gd name="T19" fmla="*/ 392311 h 573881"/>
              <a:gd name="T20" fmla="*/ 186928 w 589954"/>
              <a:gd name="T21" fmla="*/ 320278 h 573881"/>
              <a:gd name="T22" fmla="*/ 186928 w 589954"/>
              <a:gd name="T23" fmla="*/ 350639 h 573881"/>
              <a:gd name="T24" fmla="*/ 449460 w 589954"/>
              <a:gd name="T25" fmla="*/ 350639 h 573881"/>
              <a:gd name="T26" fmla="*/ 449460 w 589954"/>
              <a:gd name="T27" fmla="*/ 320278 h 573881"/>
              <a:gd name="T28" fmla="*/ 186928 w 589954"/>
              <a:gd name="T29" fmla="*/ 320278 h 573881"/>
              <a:gd name="T30" fmla="*/ 547092 w 589954"/>
              <a:gd name="T31" fmla="*/ 0 h 573881"/>
              <a:gd name="T32" fmla="*/ 559593 w 589954"/>
              <a:gd name="T33" fmla="*/ 63103 h 573881"/>
              <a:gd name="T34" fmla="*/ 317896 w 589954"/>
              <a:gd name="T35" fmla="*/ 71139 h 573881"/>
              <a:gd name="T36" fmla="*/ 307181 w 589954"/>
              <a:gd name="T37" fmla="*/ 101203 h 573881"/>
              <a:gd name="T38" fmla="*/ 544710 w 589954"/>
              <a:gd name="T39" fmla="*/ 101203 h 573881"/>
              <a:gd name="T40" fmla="*/ 544710 w 589954"/>
              <a:gd name="T41" fmla="*/ 152400 h 573881"/>
              <a:gd name="T42" fmla="*/ 284857 w 589954"/>
              <a:gd name="T43" fmla="*/ 152400 h 573881"/>
              <a:gd name="T44" fmla="*/ 269081 w 589954"/>
              <a:gd name="T45" fmla="*/ 182761 h 573881"/>
              <a:gd name="T46" fmla="*/ 589954 w 589954"/>
              <a:gd name="T47" fmla="*/ 182761 h 573881"/>
              <a:gd name="T48" fmla="*/ 589954 w 589954"/>
              <a:gd name="T49" fmla="*/ 236934 h 573881"/>
              <a:gd name="T50" fmla="*/ 236041 w 589954"/>
              <a:gd name="T51" fmla="*/ 236934 h 573881"/>
              <a:gd name="T52" fmla="*/ 216396 w 589954"/>
              <a:gd name="T53" fmla="*/ 264318 h 573881"/>
              <a:gd name="T54" fmla="*/ 531018 w 589954"/>
              <a:gd name="T55" fmla="*/ 264318 h 573881"/>
              <a:gd name="T56" fmla="*/ 531018 w 589954"/>
              <a:gd name="T57" fmla="*/ 573881 h 573881"/>
              <a:gd name="T58" fmla="*/ 449460 w 589954"/>
              <a:gd name="T59" fmla="*/ 573881 h 573881"/>
              <a:gd name="T60" fmla="*/ 449460 w 589954"/>
              <a:gd name="T61" fmla="*/ 551259 h 573881"/>
              <a:gd name="T62" fmla="*/ 186928 w 589954"/>
              <a:gd name="T63" fmla="*/ 551259 h 573881"/>
              <a:gd name="T64" fmla="*/ 186928 w 589954"/>
              <a:gd name="T65" fmla="*/ 573881 h 573881"/>
              <a:gd name="T66" fmla="*/ 105370 w 589954"/>
              <a:gd name="T67" fmla="*/ 573881 h 573881"/>
              <a:gd name="T68" fmla="*/ 105370 w 589954"/>
              <a:gd name="T69" fmla="*/ 385762 h 573881"/>
              <a:gd name="T70" fmla="*/ 32742 w 589954"/>
              <a:gd name="T71" fmla="*/ 445889 h 573881"/>
              <a:gd name="T72" fmla="*/ 0 w 589954"/>
              <a:gd name="T73" fmla="*/ 358973 h 573881"/>
              <a:gd name="T74" fmla="*/ 144363 w 589954"/>
              <a:gd name="T75" fmla="*/ 236934 h 573881"/>
              <a:gd name="T76" fmla="*/ 1786 w 589954"/>
              <a:gd name="T77" fmla="*/ 236934 h 573881"/>
              <a:gd name="T78" fmla="*/ 1786 w 589954"/>
              <a:gd name="T79" fmla="*/ 182761 h 573881"/>
              <a:gd name="T80" fmla="*/ 183356 w 589954"/>
              <a:gd name="T81" fmla="*/ 182761 h 573881"/>
              <a:gd name="T82" fmla="*/ 200322 w 589954"/>
              <a:gd name="T83" fmla="*/ 152400 h 573881"/>
              <a:gd name="T84" fmla="*/ 47029 w 589954"/>
              <a:gd name="T85" fmla="*/ 152400 h 573881"/>
              <a:gd name="T86" fmla="*/ 47029 w 589954"/>
              <a:gd name="T87" fmla="*/ 101203 h 573881"/>
              <a:gd name="T88" fmla="*/ 222349 w 589954"/>
              <a:gd name="T89" fmla="*/ 101203 h 573881"/>
              <a:gd name="T90" fmla="*/ 231278 w 589954"/>
              <a:gd name="T91" fmla="*/ 73521 h 573881"/>
              <a:gd name="T92" fmla="*/ 41671 w 589954"/>
              <a:gd name="T93" fmla="*/ 77986 h 573881"/>
              <a:gd name="T94" fmla="*/ 32146 w 589954"/>
              <a:gd name="T95" fmla="*/ 14287 h 573881"/>
              <a:gd name="T96" fmla="*/ 547092 w 589954"/>
              <a:gd name="T97" fmla="*/ 0 h 573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9954" h="573881">
                <a:moveTo>
                  <a:pt x="186928" y="464343"/>
                </a:moveTo>
                <a:lnTo>
                  <a:pt x="186928" y="495300"/>
                </a:lnTo>
                <a:lnTo>
                  <a:pt x="449460" y="495300"/>
                </a:lnTo>
                <a:lnTo>
                  <a:pt x="449460" y="464343"/>
                </a:lnTo>
                <a:lnTo>
                  <a:pt x="186928" y="464343"/>
                </a:lnTo>
                <a:close/>
                <a:moveTo>
                  <a:pt x="186928" y="392311"/>
                </a:moveTo>
                <a:lnTo>
                  <a:pt x="186928" y="422672"/>
                </a:lnTo>
                <a:lnTo>
                  <a:pt x="449460" y="422672"/>
                </a:lnTo>
                <a:lnTo>
                  <a:pt x="449460" y="392311"/>
                </a:lnTo>
                <a:lnTo>
                  <a:pt x="186928" y="392311"/>
                </a:lnTo>
                <a:close/>
                <a:moveTo>
                  <a:pt x="186928" y="320278"/>
                </a:moveTo>
                <a:lnTo>
                  <a:pt x="186928" y="350639"/>
                </a:lnTo>
                <a:lnTo>
                  <a:pt x="449460" y="350639"/>
                </a:lnTo>
                <a:lnTo>
                  <a:pt x="449460" y="320278"/>
                </a:lnTo>
                <a:lnTo>
                  <a:pt x="186928" y="320278"/>
                </a:lnTo>
                <a:close/>
                <a:moveTo>
                  <a:pt x="547092" y="0"/>
                </a:moveTo>
                <a:lnTo>
                  <a:pt x="559593" y="63103"/>
                </a:lnTo>
                <a:lnTo>
                  <a:pt x="317896" y="71139"/>
                </a:lnTo>
                <a:cubicBezTo>
                  <a:pt x="314523" y="81260"/>
                  <a:pt x="310951" y="91281"/>
                  <a:pt x="307181" y="101203"/>
                </a:cubicBezTo>
                <a:lnTo>
                  <a:pt x="544710" y="101203"/>
                </a:lnTo>
                <a:lnTo>
                  <a:pt x="544710" y="152400"/>
                </a:lnTo>
                <a:lnTo>
                  <a:pt x="284857" y="152400"/>
                </a:lnTo>
                <a:cubicBezTo>
                  <a:pt x="279896" y="162718"/>
                  <a:pt x="274637" y="172839"/>
                  <a:pt x="269081" y="182761"/>
                </a:cubicBezTo>
                <a:lnTo>
                  <a:pt x="589954" y="182761"/>
                </a:lnTo>
                <a:lnTo>
                  <a:pt x="589954" y="236934"/>
                </a:lnTo>
                <a:lnTo>
                  <a:pt x="236041" y="236934"/>
                </a:lnTo>
                <a:cubicBezTo>
                  <a:pt x="229691" y="246261"/>
                  <a:pt x="223143" y="255389"/>
                  <a:pt x="216396" y="264318"/>
                </a:cubicBezTo>
                <a:lnTo>
                  <a:pt x="531018" y="264318"/>
                </a:lnTo>
                <a:lnTo>
                  <a:pt x="531018" y="573881"/>
                </a:lnTo>
                <a:lnTo>
                  <a:pt x="449460" y="573881"/>
                </a:lnTo>
                <a:lnTo>
                  <a:pt x="449460" y="551259"/>
                </a:lnTo>
                <a:lnTo>
                  <a:pt x="186928" y="551259"/>
                </a:lnTo>
                <a:lnTo>
                  <a:pt x="186928" y="573881"/>
                </a:lnTo>
                <a:lnTo>
                  <a:pt x="105370" y="573881"/>
                </a:lnTo>
                <a:lnTo>
                  <a:pt x="105370" y="385762"/>
                </a:lnTo>
                <a:cubicBezTo>
                  <a:pt x="82748" y="406400"/>
                  <a:pt x="58539" y="426442"/>
                  <a:pt x="32742" y="445889"/>
                </a:cubicBezTo>
                <a:cubicBezTo>
                  <a:pt x="23217" y="415329"/>
                  <a:pt x="12303" y="386357"/>
                  <a:pt x="0" y="358973"/>
                </a:cubicBezTo>
                <a:cubicBezTo>
                  <a:pt x="58340" y="323254"/>
                  <a:pt x="106461" y="282575"/>
                  <a:pt x="144363" y="236934"/>
                </a:cubicBezTo>
                <a:lnTo>
                  <a:pt x="1786" y="236934"/>
                </a:lnTo>
                <a:lnTo>
                  <a:pt x="1786" y="182761"/>
                </a:lnTo>
                <a:lnTo>
                  <a:pt x="183356" y="182761"/>
                </a:lnTo>
                <a:cubicBezTo>
                  <a:pt x="189309" y="172839"/>
                  <a:pt x="194964" y="162718"/>
                  <a:pt x="200322" y="152400"/>
                </a:cubicBezTo>
                <a:lnTo>
                  <a:pt x="47029" y="152400"/>
                </a:lnTo>
                <a:lnTo>
                  <a:pt x="47029" y="101203"/>
                </a:lnTo>
                <a:lnTo>
                  <a:pt x="222349" y="101203"/>
                </a:lnTo>
                <a:cubicBezTo>
                  <a:pt x="225722" y="92075"/>
                  <a:pt x="228699" y="82847"/>
                  <a:pt x="231278" y="73521"/>
                </a:cubicBezTo>
                <a:lnTo>
                  <a:pt x="41671" y="77986"/>
                </a:lnTo>
                <a:cubicBezTo>
                  <a:pt x="39290" y="55364"/>
                  <a:pt x="36115" y="34131"/>
                  <a:pt x="32146" y="14287"/>
                </a:cubicBezTo>
                <a:cubicBezTo>
                  <a:pt x="230584" y="13097"/>
                  <a:pt x="402232" y="8334"/>
                  <a:pt x="5470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7326010" y="1654666"/>
            <a:ext cx="1376363" cy="1376362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406973" y="1729278"/>
            <a:ext cx="1214437" cy="121443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3490610" y="2062654"/>
            <a:ext cx="969963" cy="969963"/>
          </a:xfrm>
          <a:custGeom>
            <a:avLst/>
            <a:gdLst>
              <a:gd name="connsiteX0" fmla="*/ 157193 w 970530"/>
              <a:gd name="connsiteY0" fmla="*/ 238654 h 968938"/>
              <a:gd name="connsiteX1" fmla="*/ 154926 w 970530"/>
              <a:gd name="connsiteY1" fmla="*/ 240047 h 968938"/>
              <a:gd name="connsiteX2" fmla="*/ 158049 w 970530"/>
              <a:gd name="connsiteY2" fmla="*/ 240047 h 968938"/>
              <a:gd name="connsiteX3" fmla="*/ 152692 w 970530"/>
              <a:gd name="connsiteY3" fmla="*/ 236963 h 968938"/>
              <a:gd name="connsiteX4" fmla="*/ 152692 w 970530"/>
              <a:gd name="connsiteY4" fmla="*/ 240047 h 968938"/>
              <a:gd name="connsiteX5" fmla="*/ 154587 w 970530"/>
              <a:gd name="connsiteY5" fmla="*/ 240047 h 968938"/>
              <a:gd name="connsiteX6" fmla="*/ 148213 w 970530"/>
              <a:gd name="connsiteY6" fmla="*/ 229675 h 968938"/>
              <a:gd name="connsiteX7" fmla="*/ 145947 w 970530"/>
              <a:gd name="connsiteY7" fmla="*/ 231066 h 968938"/>
              <a:gd name="connsiteX8" fmla="*/ 149068 w 970530"/>
              <a:gd name="connsiteY8" fmla="*/ 231066 h 968938"/>
              <a:gd name="connsiteX9" fmla="*/ 143712 w 970530"/>
              <a:gd name="connsiteY9" fmla="*/ 227983 h 968938"/>
              <a:gd name="connsiteX10" fmla="*/ 143712 w 970530"/>
              <a:gd name="connsiteY10" fmla="*/ 231066 h 968938"/>
              <a:gd name="connsiteX11" fmla="*/ 145606 w 970530"/>
              <a:gd name="connsiteY11" fmla="*/ 231066 h 968938"/>
              <a:gd name="connsiteX12" fmla="*/ 139233 w 970530"/>
              <a:gd name="connsiteY12" fmla="*/ 220695 h 968938"/>
              <a:gd name="connsiteX13" fmla="*/ 136967 w 970530"/>
              <a:gd name="connsiteY13" fmla="*/ 222086 h 968938"/>
              <a:gd name="connsiteX14" fmla="*/ 140088 w 970530"/>
              <a:gd name="connsiteY14" fmla="*/ 222086 h 968938"/>
              <a:gd name="connsiteX15" fmla="*/ 134732 w 970530"/>
              <a:gd name="connsiteY15" fmla="*/ 219003 h 968938"/>
              <a:gd name="connsiteX16" fmla="*/ 134732 w 970530"/>
              <a:gd name="connsiteY16" fmla="*/ 222086 h 968938"/>
              <a:gd name="connsiteX17" fmla="*/ 136626 w 970530"/>
              <a:gd name="connsiteY17" fmla="*/ 222086 h 968938"/>
              <a:gd name="connsiteX18" fmla="*/ 130253 w 970530"/>
              <a:gd name="connsiteY18" fmla="*/ 211715 h 968938"/>
              <a:gd name="connsiteX19" fmla="*/ 127987 w 970530"/>
              <a:gd name="connsiteY19" fmla="*/ 213106 h 968938"/>
              <a:gd name="connsiteX20" fmla="*/ 131108 w 970530"/>
              <a:gd name="connsiteY20" fmla="*/ 213106 h 968938"/>
              <a:gd name="connsiteX21" fmla="*/ 125752 w 970530"/>
              <a:gd name="connsiteY21" fmla="*/ 210023 h 968938"/>
              <a:gd name="connsiteX22" fmla="*/ 125752 w 970530"/>
              <a:gd name="connsiteY22" fmla="*/ 213106 h 968938"/>
              <a:gd name="connsiteX23" fmla="*/ 127646 w 970530"/>
              <a:gd name="connsiteY23" fmla="*/ 213106 h 968938"/>
              <a:gd name="connsiteX24" fmla="*/ 121272 w 970530"/>
              <a:gd name="connsiteY24" fmla="*/ 202733 h 968938"/>
              <a:gd name="connsiteX25" fmla="*/ 119005 w 970530"/>
              <a:gd name="connsiteY25" fmla="*/ 204126 h 968938"/>
              <a:gd name="connsiteX26" fmla="*/ 122128 w 970530"/>
              <a:gd name="connsiteY26" fmla="*/ 204126 h 968938"/>
              <a:gd name="connsiteX27" fmla="*/ 116771 w 970530"/>
              <a:gd name="connsiteY27" fmla="*/ 201042 h 968938"/>
              <a:gd name="connsiteX28" fmla="*/ 116771 w 970530"/>
              <a:gd name="connsiteY28" fmla="*/ 204126 h 968938"/>
              <a:gd name="connsiteX29" fmla="*/ 118666 w 970530"/>
              <a:gd name="connsiteY29" fmla="*/ 204126 h 968938"/>
              <a:gd name="connsiteX30" fmla="*/ 112292 w 970530"/>
              <a:gd name="connsiteY30" fmla="*/ 193754 h 968938"/>
              <a:gd name="connsiteX31" fmla="*/ 111919 w 970530"/>
              <a:gd name="connsiteY31" fmla="*/ 193983 h 968938"/>
              <a:gd name="connsiteX32" fmla="*/ 111919 w 970530"/>
              <a:gd name="connsiteY32" fmla="*/ 195145 h 968938"/>
              <a:gd name="connsiteX33" fmla="*/ 113147 w 970530"/>
              <a:gd name="connsiteY33" fmla="*/ 195145 h 968938"/>
              <a:gd name="connsiteX34" fmla="*/ 233958 w 970530"/>
              <a:gd name="connsiteY34" fmla="*/ 0 h 968938"/>
              <a:gd name="connsiteX35" fmla="*/ 320874 w 970530"/>
              <a:gd name="connsiteY35" fmla="*/ 8930 h 968938"/>
              <a:gd name="connsiteX36" fmla="*/ 315034 w 970530"/>
              <a:gd name="connsiteY36" fmla="*/ 21406 h 968938"/>
              <a:gd name="connsiteX37" fmla="*/ 325726 w 970530"/>
              <a:gd name="connsiteY37" fmla="*/ 22505 h 968938"/>
              <a:gd name="connsiteX38" fmla="*/ 322127 w 970530"/>
              <a:gd name="connsiteY38" fmla="*/ 30193 h 968938"/>
              <a:gd name="connsiteX39" fmla="*/ 334707 w 970530"/>
              <a:gd name="connsiteY39" fmla="*/ 31486 h 968938"/>
              <a:gd name="connsiteX40" fmla="*/ 331109 w 970530"/>
              <a:gd name="connsiteY40" fmla="*/ 39174 h 968938"/>
              <a:gd name="connsiteX41" fmla="*/ 343687 w 970530"/>
              <a:gd name="connsiteY41" fmla="*/ 40466 h 968938"/>
              <a:gd name="connsiteX42" fmla="*/ 340089 w 970530"/>
              <a:gd name="connsiteY42" fmla="*/ 48154 h 968938"/>
              <a:gd name="connsiteX43" fmla="*/ 352667 w 970530"/>
              <a:gd name="connsiteY43" fmla="*/ 49446 h 968938"/>
              <a:gd name="connsiteX44" fmla="*/ 349069 w 970530"/>
              <a:gd name="connsiteY44" fmla="*/ 57134 h 968938"/>
              <a:gd name="connsiteX45" fmla="*/ 361647 w 970530"/>
              <a:gd name="connsiteY45" fmla="*/ 58426 h 968938"/>
              <a:gd name="connsiteX46" fmla="*/ 358622 w 970530"/>
              <a:gd name="connsiteY46" fmla="*/ 64889 h 968938"/>
              <a:gd name="connsiteX47" fmla="*/ 370285 w 970530"/>
              <a:gd name="connsiteY47" fmla="*/ 64889 h 968938"/>
              <a:gd name="connsiteX48" fmla="*/ 370285 w 970530"/>
              <a:gd name="connsiteY48" fmla="*/ 67372 h 968938"/>
              <a:gd name="connsiteX49" fmla="*/ 370628 w 970530"/>
              <a:gd name="connsiteY49" fmla="*/ 67407 h 968938"/>
              <a:gd name="connsiteX50" fmla="*/ 370285 w 970530"/>
              <a:gd name="connsiteY50" fmla="*/ 68140 h 968938"/>
              <a:gd name="connsiteX51" fmla="*/ 370285 w 970530"/>
              <a:gd name="connsiteY51" fmla="*/ 75429 h 968938"/>
              <a:gd name="connsiteX52" fmla="*/ 379608 w 970530"/>
              <a:gd name="connsiteY52" fmla="*/ 76387 h 968938"/>
              <a:gd name="connsiteX53" fmla="*/ 376010 w 970530"/>
              <a:gd name="connsiteY53" fmla="*/ 84075 h 968938"/>
              <a:gd name="connsiteX54" fmla="*/ 388588 w 970530"/>
              <a:gd name="connsiteY54" fmla="*/ 85367 h 968938"/>
              <a:gd name="connsiteX55" fmla="*/ 384990 w 970530"/>
              <a:gd name="connsiteY55" fmla="*/ 93055 h 968938"/>
              <a:gd name="connsiteX56" fmla="*/ 397568 w 970530"/>
              <a:gd name="connsiteY56" fmla="*/ 94347 h 968938"/>
              <a:gd name="connsiteX57" fmla="*/ 393969 w 970530"/>
              <a:gd name="connsiteY57" fmla="*/ 102035 h 968938"/>
              <a:gd name="connsiteX58" fmla="*/ 406549 w 970530"/>
              <a:gd name="connsiteY58" fmla="*/ 103328 h 968938"/>
              <a:gd name="connsiteX59" fmla="*/ 402951 w 970530"/>
              <a:gd name="connsiteY59" fmla="*/ 111015 h 968938"/>
              <a:gd name="connsiteX60" fmla="*/ 415529 w 970530"/>
              <a:gd name="connsiteY60" fmla="*/ 112308 h 968938"/>
              <a:gd name="connsiteX61" fmla="*/ 413482 w 970530"/>
              <a:gd name="connsiteY61" fmla="*/ 116681 h 968938"/>
              <a:gd name="connsiteX62" fmla="*/ 478036 w 970530"/>
              <a:gd name="connsiteY62" fmla="*/ 116681 h 968938"/>
              <a:gd name="connsiteX63" fmla="*/ 478036 w 970530"/>
              <a:gd name="connsiteY63" fmla="*/ 10120 h 968938"/>
              <a:gd name="connsiteX64" fmla="*/ 551260 w 970530"/>
              <a:gd name="connsiteY64" fmla="*/ 10120 h 968938"/>
              <a:gd name="connsiteX65" fmla="*/ 551260 w 970530"/>
              <a:gd name="connsiteY65" fmla="*/ 23695 h 968938"/>
              <a:gd name="connsiteX66" fmla="*/ 556112 w 970530"/>
              <a:gd name="connsiteY66" fmla="*/ 23695 h 968938"/>
              <a:gd name="connsiteX67" fmla="*/ 556112 w 970530"/>
              <a:gd name="connsiteY67" fmla="*/ 32676 h 968938"/>
              <a:gd name="connsiteX68" fmla="*/ 565093 w 970530"/>
              <a:gd name="connsiteY68" fmla="*/ 32676 h 968938"/>
              <a:gd name="connsiteX69" fmla="*/ 565093 w 970530"/>
              <a:gd name="connsiteY69" fmla="*/ 41656 h 968938"/>
              <a:gd name="connsiteX70" fmla="*/ 574073 w 970530"/>
              <a:gd name="connsiteY70" fmla="*/ 41656 h 968938"/>
              <a:gd name="connsiteX71" fmla="*/ 574073 w 970530"/>
              <a:gd name="connsiteY71" fmla="*/ 50636 h 968938"/>
              <a:gd name="connsiteX72" fmla="*/ 583053 w 970530"/>
              <a:gd name="connsiteY72" fmla="*/ 50636 h 968938"/>
              <a:gd name="connsiteX73" fmla="*/ 583053 w 970530"/>
              <a:gd name="connsiteY73" fmla="*/ 59616 h 968938"/>
              <a:gd name="connsiteX74" fmla="*/ 592033 w 970530"/>
              <a:gd name="connsiteY74" fmla="*/ 59616 h 968938"/>
              <a:gd name="connsiteX75" fmla="*/ 592033 w 970530"/>
              <a:gd name="connsiteY75" fmla="*/ 68597 h 968938"/>
              <a:gd name="connsiteX76" fmla="*/ 601014 w 970530"/>
              <a:gd name="connsiteY76" fmla="*/ 68597 h 968938"/>
              <a:gd name="connsiteX77" fmla="*/ 601014 w 970530"/>
              <a:gd name="connsiteY77" fmla="*/ 77577 h 968938"/>
              <a:gd name="connsiteX78" fmla="*/ 609994 w 970530"/>
              <a:gd name="connsiteY78" fmla="*/ 77577 h 968938"/>
              <a:gd name="connsiteX79" fmla="*/ 609994 w 970530"/>
              <a:gd name="connsiteY79" fmla="*/ 86557 h 968938"/>
              <a:gd name="connsiteX80" fmla="*/ 618974 w 970530"/>
              <a:gd name="connsiteY80" fmla="*/ 86557 h 968938"/>
              <a:gd name="connsiteX81" fmla="*/ 618974 w 970530"/>
              <a:gd name="connsiteY81" fmla="*/ 95537 h 968938"/>
              <a:gd name="connsiteX82" fmla="*/ 627954 w 970530"/>
              <a:gd name="connsiteY82" fmla="*/ 95537 h 968938"/>
              <a:gd name="connsiteX83" fmla="*/ 627954 w 970530"/>
              <a:gd name="connsiteY83" fmla="*/ 104518 h 968938"/>
              <a:gd name="connsiteX84" fmla="*/ 636935 w 970530"/>
              <a:gd name="connsiteY84" fmla="*/ 104518 h 968938"/>
              <a:gd name="connsiteX85" fmla="*/ 636935 w 970530"/>
              <a:gd name="connsiteY85" fmla="*/ 113498 h 968938"/>
              <a:gd name="connsiteX86" fmla="*/ 645915 w 970530"/>
              <a:gd name="connsiteY86" fmla="*/ 113498 h 968938"/>
              <a:gd name="connsiteX87" fmla="*/ 645915 w 970530"/>
              <a:gd name="connsiteY87" fmla="*/ 122478 h 968938"/>
              <a:gd name="connsiteX88" fmla="*/ 654895 w 970530"/>
              <a:gd name="connsiteY88" fmla="*/ 122478 h 968938"/>
              <a:gd name="connsiteX89" fmla="*/ 654895 w 970530"/>
              <a:gd name="connsiteY89" fmla="*/ 131458 h 968938"/>
              <a:gd name="connsiteX90" fmla="*/ 663875 w 970530"/>
              <a:gd name="connsiteY90" fmla="*/ 131458 h 968938"/>
              <a:gd name="connsiteX91" fmla="*/ 663875 w 970530"/>
              <a:gd name="connsiteY91" fmla="*/ 140439 h 968938"/>
              <a:gd name="connsiteX92" fmla="*/ 672856 w 970530"/>
              <a:gd name="connsiteY92" fmla="*/ 140439 h 968938"/>
              <a:gd name="connsiteX93" fmla="*/ 672856 w 970530"/>
              <a:gd name="connsiteY93" fmla="*/ 149419 h 968938"/>
              <a:gd name="connsiteX94" fmla="*/ 681836 w 970530"/>
              <a:gd name="connsiteY94" fmla="*/ 149419 h 968938"/>
              <a:gd name="connsiteX95" fmla="*/ 681836 w 970530"/>
              <a:gd name="connsiteY95" fmla="*/ 158399 h 968938"/>
              <a:gd name="connsiteX96" fmla="*/ 690816 w 970530"/>
              <a:gd name="connsiteY96" fmla="*/ 158399 h 968938"/>
              <a:gd name="connsiteX97" fmla="*/ 690816 w 970530"/>
              <a:gd name="connsiteY97" fmla="*/ 167379 h 968938"/>
              <a:gd name="connsiteX98" fmla="*/ 699796 w 970530"/>
              <a:gd name="connsiteY98" fmla="*/ 167379 h 968938"/>
              <a:gd name="connsiteX99" fmla="*/ 699796 w 970530"/>
              <a:gd name="connsiteY99" fmla="*/ 176360 h 968938"/>
              <a:gd name="connsiteX100" fmla="*/ 708777 w 970530"/>
              <a:gd name="connsiteY100" fmla="*/ 176360 h 968938"/>
              <a:gd name="connsiteX101" fmla="*/ 708777 w 970530"/>
              <a:gd name="connsiteY101" fmla="*/ 185340 h 968938"/>
              <a:gd name="connsiteX102" fmla="*/ 717757 w 970530"/>
              <a:gd name="connsiteY102" fmla="*/ 185340 h 968938"/>
              <a:gd name="connsiteX103" fmla="*/ 717757 w 970530"/>
              <a:gd name="connsiteY103" fmla="*/ 194320 h 968938"/>
              <a:gd name="connsiteX104" fmla="*/ 726737 w 970530"/>
              <a:gd name="connsiteY104" fmla="*/ 194320 h 968938"/>
              <a:gd name="connsiteX105" fmla="*/ 726737 w 970530"/>
              <a:gd name="connsiteY105" fmla="*/ 203300 h 968938"/>
              <a:gd name="connsiteX106" fmla="*/ 735717 w 970530"/>
              <a:gd name="connsiteY106" fmla="*/ 203300 h 968938"/>
              <a:gd name="connsiteX107" fmla="*/ 735717 w 970530"/>
              <a:gd name="connsiteY107" fmla="*/ 212280 h 968938"/>
              <a:gd name="connsiteX108" fmla="*/ 744697 w 970530"/>
              <a:gd name="connsiteY108" fmla="*/ 212280 h 968938"/>
              <a:gd name="connsiteX109" fmla="*/ 744697 w 970530"/>
              <a:gd name="connsiteY109" fmla="*/ 221261 h 968938"/>
              <a:gd name="connsiteX110" fmla="*/ 753678 w 970530"/>
              <a:gd name="connsiteY110" fmla="*/ 221261 h 968938"/>
              <a:gd name="connsiteX111" fmla="*/ 753678 w 970530"/>
              <a:gd name="connsiteY111" fmla="*/ 230241 h 968938"/>
              <a:gd name="connsiteX112" fmla="*/ 762658 w 970530"/>
              <a:gd name="connsiteY112" fmla="*/ 230241 h 968938"/>
              <a:gd name="connsiteX113" fmla="*/ 762658 w 970530"/>
              <a:gd name="connsiteY113" fmla="*/ 239221 h 968938"/>
              <a:gd name="connsiteX114" fmla="*/ 771638 w 970530"/>
              <a:gd name="connsiteY114" fmla="*/ 239221 h 968938"/>
              <a:gd name="connsiteX115" fmla="*/ 771638 w 970530"/>
              <a:gd name="connsiteY115" fmla="*/ 248202 h 968938"/>
              <a:gd name="connsiteX116" fmla="*/ 780619 w 970530"/>
              <a:gd name="connsiteY116" fmla="*/ 248202 h 968938"/>
              <a:gd name="connsiteX117" fmla="*/ 780619 w 970530"/>
              <a:gd name="connsiteY117" fmla="*/ 256174 h 968938"/>
              <a:gd name="connsiteX118" fmla="*/ 781627 w 970530"/>
              <a:gd name="connsiteY118" fmla="*/ 257182 h 968938"/>
              <a:gd name="connsiteX119" fmla="*/ 789599 w 970530"/>
              <a:gd name="connsiteY119" fmla="*/ 257182 h 968938"/>
              <a:gd name="connsiteX120" fmla="*/ 789599 w 970530"/>
              <a:gd name="connsiteY120" fmla="*/ 265154 h 968938"/>
              <a:gd name="connsiteX121" fmla="*/ 790607 w 970530"/>
              <a:gd name="connsiteY121" fmla="*/ 266162 h 968938"/>
              <a:gd name="connsiteX122" fmla="*/ 798579 w 970530"/>
              <a:gd name="connsiteY122" fmla="*/ 266162 h 968938"/>
              <a:gd name="connsiteX123" fmla="*/ 798579 w 970530"/>
              <a:gd name="connsiteY123" fmla="*/ 274134 h 968938"/>
              <a:gd name="connsiteX124" fmla="*/ 799588 w 970530"/>
              <a:gd name="connsiteY124" fmla="*/ 275143 h 968938"/>
              <a:gd name="connsiteX125" fmla="*/ 807560 w 970530"/>
              <a:gd name="connsiteY125" fmla="*/ 275143 h 968938"/>
              <a:gd name="connsiteX126" fmla="*/ 807560 w 970530"/>
              <a:gd name="connsiteY126" fmla="*/ 283115 h 968938"/>
              <a:gd name="connsiteX127" fmla="*/ 970530 w 970530"/>
              <a:gd name="connsiteY127" fmla="*/ 446085 h 968938"/>
              <a:gd name="connsiteX128" fmla="*/ 934646 w 970530"/>
              <a:gd name="connsiteY128" fmla="*/ 561686 h 968938"/>
              <a:gd name="connsiteX129" fmla="*/ 438360 w 970530"/>
              <a:gd name="connsiteY129" fmla="*/ 968734 h 968938"/>
              <a:gd name="connsiteX130" fmla="*/ 436340 w 970530"/>
              <a:gd name="connsiteY130" fmla="*/ 968938 h 968938"/>
              <a:gd name="connsiteX131" fmla="*/ 246591 w 970530"/>
              <a:gd name="connsiteY131" fmla="*/ 779189 h 968938"/>
              <a:gd name="connsiteX132" fmla="*/ 248087 w 970530"/>
              <a:gd name="connsiteY132" fmla="*/ 777693 h 968938"/>
              <a:gd name="connsiteX133" fmla="*/ 240094 w 970530"/>
              <a:gd name="connsiteY133" fmla="*/ 768036 h 968938"/>
              <a:gd name="connsiteX134" fmla="*/ 239176 w 970530"/>
              <a:gd name="connsiteY134" fmla="*/ 768797 h 968938"/>
              <a:gd name="connsiteX135" fmla="*/ 231114 w 970530"/>
              <a:gd name="connsiteY135" fmla="*/ 759056 h 968938"/>
              <a:gd name="connsiteX136" fmla="*/ 230196 w 970530"/>
              <a:gd name="connsiteY136" fmla="*/ 759817 h 968938"/>
              <a:gd name="connsiteX137" fmla="*/ 222134 w 970530"/>
              <a:gd name="connsiteY137" fmla="*/ 750076 h 968938"/>
              <a:gd name="connsiteX138" fmla="*/ 221216 w 970530"/>
              <a:gd name="connsiteY138" fmla="*/ 750837 h 968938"/>
              <a:gd name="connsiteX139" fmla="*/ 213153 w 970530"/>
              <a:gd name="connsiteY139" fmla="*/ 741094 h 968938"/>
              <a:gd name="connsiteX140" fmla="*/ 212235 w 970530"/>
              <a:gd name="connsiteY140" fmla="*/ 741856 h 968938"/>
              <a:gd name="connsiteX141" fmla="*/ 204173 w 970530"/>
              <a:gd name="connsiteY141" fmla="*/ 732115 h 968938"/>
              <a:gd name="connsiteX142" fmla="*/ 203255 w 970530"/>
              <a:gd name="connsiteY142" fmla="*/ 732876 h 968938"/>
              <a:gd name="connsiteX143" fmla="*/ 195193 w 970530"/>
              <a:gd name="connsiteY143" fmla="*/ 723135 h 968938"/>
              <a:gd name="connsiteX144" fmla="*/ 194275 w 970530"/>
              <a:gd name="connsiteY144" fmla="*/ 723896 h 968938"/>
              <a:gd name="connsiteX145" fmla="*/ 186213 w 970530"/>
              <a:gd name="connsiteY145" fmla="*/ 714155 h 968938"/>
              <a:gd name="connsiteX146" fmla="*/ 185295 w 970530"/>
              <a:gd name="connsiteY146" fmla="*/ 714916 h 968938"/>
              <a:gd name="connsiteX147" fmla="*/ 177232 w 970530"/>
              <a:gd name="connsiteY147" fmla="*/ 705173 h 968938"/>
              <a:gd name="connsiteX148" fmla="*/ 176314 w 970530"/>
              <a:gd name="connsiteY148" fmla="*/ 705935 h 968938"/>
              <a:gd name="connsiteX149" fmla="*/ 168252 w 970530"/>
              <a:gd name="connsiteY149" fmla="*/ 696194 h 968938"/>
              <a:gd name="connsiteX150" fmla="*/ 167334 w 970530"/>
              <a:gd name="connsiteY150" fmla="*/ 696955 h 968938"/>
              <a:gd name="connsiteX151" fmla="*/ 159272 w 970530"/>
              <a:gd name="connsiteY151" fmla="*/ 687214 h 968938"/>
              <a:gd name="connsiteX152" fmla="*/ 158354 w 970530"/>
              <a:gd name="connsiteY152" fmla="*/ 687975 h 968938"/>
              <a:gd name="connsiteX153" fmla="*/ 150292 w 970530"/>
              <a:gd name="connsiteY153" fmla="*/ 678234 h 968938"/>
              <a:gd name="connsiteX154" fmla="*/ 149374 w 970530"/>
              <a:gd name="connsiteY154" fmla="*/ 678995 h 968938"/>
              <a:gd name="connsiteX155" fmla="*/ 141311 w 970530"/>
              <a:gd name="connsiteY155" fmla="*/ 669252 h 968938"/>
              <a:gd name="connsiteX156" fmla="*/ 140393 w 970530"/>
              <a:gd name="connsiteY156" fmla="*/ 670014 h 968938"/>
              <a:gd name="connsiteX157" fmla="*/ 132331 w 970530"/>
              <a:gd name="connsiteY157" fmla="*/ 660273 h 968938"/>
              <a:gd name="connsiteX158" fmla="*/ 131413 w 970530"/>
              <a:gd name="connsiteY158" fmla="*/ 661034 h 968938"/>
              <a:gd name="connsiteX159" fmla="*/ 123351 w 970530"/>
              <a:gd name="connsiteY159" fmla="*/ 651293 h 968938"/>
              <a:gd name="connsiteX160" fmla="*/ 122433 w 970530"/>
              <a:gd name="connsiteY160" fmla="*/ 652054 h 968938"/>
              <a:gd name="connsiteX161" fmla="*/ 114371 w 970530"/>
              <a:gd name="connsiteY161" fmla="*/ 642313 h 968938"/>
              <a:gd name="connsiteX162" fmla="*/ 113453 w 970530"/>
              <a:gd name="connsiteY162" fmla="*/ 643074 h 968938"/>
              <a:gd name="connsiteX163" fmla="*/ 105390 w 970530"/>
              <a:gd name="connsiteY163" fmla="*/ 633331 h 968938"/>
              <a:gd name="connsiteX164" fmla="*/ 104472 w 970530"/>
              <a:gd name="connsiteY164" fmla="*/ 634093 h 968938"/>
              <a:gd name="connsiteX165" fmla="*/ 96410 w 970530"/>
              <a:gd name="connsiteY165" fmla="*/ 624352 h 968938"/>
              <a:gd name="connsiteX166" fmla="*/ 95492 w 970530"/>
              <a:gd name="connsiteY166" fmla="*/ 625113 h 968938"/>
              <a:gd name="connsiteX167" fmla="*/ 87430 w 970530"/>
              <a:gd name="connsiteY167" fmla="*/ 615372 h 968938"/>
              <a:gd name="connsiteX168" fmla="*/ 86512 w 970530"/>
              <a:gd name="connsiteY168" fmla="*/ 616133 h 968938"/>
              <a:gd name="connsiteX169" fmla="*/ 78450 w 970530"/>
              <a:gd name="connsiteY169" fmla="*/ 606392 h 968938"/>
              <a:gd name="connsiteX170" fmla="*/ 77532 w 970530"/>
              <a:gd name="connsiteY170" fmla="*/ 607153 h 968938"/>
              <a:gd name="connsiteX171" fmla="*/ 69469 w 970530"/>
              <a:gd name="connsiteY171" fmla="*/ 597410 h 968938"/>
              <a:gd name="connsiteX172" fmla="*/ 68551 w 970530"/>
              <a:gd name="connsiteY172" fmla="*/ 598172 h 968938"/>
              <a:gd name="connsiteX173" fmla="*/ 25688 w 970530"/>
              <a:gd name="connsiteY173" fmla="*/ 546380 h 968938"/>
              <a:gd name="connsiteX174" fmla="*/ 28430 w 970530"/>
              <a:gd name="connsiteY174" fmla="*/ 541981 h 968938"/>
              <a:gd name="connsiteX175" fmla="*/ 20836 w 970530"/>
              <a:gd name="connsiteY175" fmla="*/ 532805 h 968938"/>
              <a:gd name="connsiteX176" fmla="*/ 39886 w 970530"/>
              <a:gd name="connsiteY176" fmla="*/ 482798 h 968938"/>
              <a:gd name="connsiteX177" fmla="*/ 39886 w 970530"/>
              <a:gd name="connsiteY177" fmla="*/ 299477 h 968938"/>
              <a:gd name="connsiteX178" fmla="*/ 31793 w 970530"/>
              <a:gd name="connsiteY178" fmla="*/ 299477 h 968938"/>
              <a:gd name="connsiteX179" fmla="*/ 31793 w 970530"/>
              <a:gd name="connsiteY179" fmla="*/ 290497 h 968938"/>
              <a:gd name="connsiteX180" fmla="*/ 22813 w 970530"/>
              <a:gd name="connsiteY180" fmla="*/ 290497 h 968938"/>
              <a:gd name="connsiteX181" fmla="*/ 22813 w 970530"/>
              <a:gd name="connsiteY181" fmla="*/ 281517 h 968938"/>
              <a:gd name="connsiteX182" fmla="*/ 13833 w 970530"/>
              <a:gd name="connsiteY182" fmla="*/ 281517 h 968938"/>
              <a:gd name="connsiteX183" fmla="*/ 13833 w 970530"/>
              <a:gd name="connsiteY183" fmla="*/ 272536 h 968938"/>
              <a:gd name="connsiteX184" fmla="*/ 4852 w 970530"/>
              <a:gd name="connsiteY184" fmla="*/ 272536 h 968938"/>
              <a:gd name="connsiteX185" fmla="*/ 4852 w 970530"/>
              <a:gd name="connsiteY185" fmla="*/ 258961 h 968938"/>
              <a:gd name="connsiteX186" fmla="*/ 0 w 970530"/>
              <a:gd name="connsiteY186" fmla="*/ 258961 h 968938"/>
              <a:gd name="connsiteX187" fmla="*/ 0 w 970530"/>
              <a:gd name="connsiteY187" fmla="*/ 181570 h 968938"/>
              <a:gd name="connsiteX188" fmla="*/ 97882 w 970530"/>
              <a:gd name="connsiteY188" fmla="*/ 181570 h 968938"/>
              <a:gd name="connsiteX189" fmla="*/ 94332 w 970530"/>
              <a:gd name="connsiteY189" fmla="*/ 175794 h 968938"/>
              <a:gd name="connsiteX190" fmla="*/ 91819 w 970530"/>
              <a:gd name="connsiteY190" fmla="*/ 177337 h 968938"/>
              <a:gd name="connsiteX191" fmla="*/ 85351 w 970530"/>
              <a:gd name="connsiteY191" fmla="*/ 166812 h 968938"/>
              <a:gd name="connsiteX192" fmla="*/ 82838 w 970530"/>
              <a:gd name="connsiteY192" fmla="*/ 168356 h 968938"/>
              <a:gd name="connsiteX193" fmla="*/ 17354 w 970530"/>
              <a:gd name="connsiteY193" fmla="*/ 61795 h 968938"/>
              <a:gd name="connsiteX194" fmla="*/ 19904 w 970530"/>
              <a:gd name="connsiteY194" fmla="*/ 60265 h 968938"/>
              <a:gd name="connsiteX195" fmla="*/ 12502 w 970530"/>
              <a:gd name="connsiteY195" fmla="*/ 48220 h 968938"/>
              <a:gd name="connsiteX196" fmla="*/ 75010 w 970530"/>
              <a:gd name="connsiteY196" fmla="*/ 10716 h 968938"/>
              <a:gd name="connsiteX197" fmla="*/ 97120 w 970530"/>
              <a:gd name="connsiteY197" fmla="*/ 42673 h 968938"/>
              <a:gd name="connsiteX198" fmla="*/ 97823 w 970530"/>
              <a:gd name="connsiteY198" fmla="*/ 42252 h 968938"/>
              <a:gd name="connsiteX199" fmla="*/ 104847 w 970530"/>
              <a:gd name="connsiteY199" fmla="*/ 52405 h 968938"/>
              <a:gd name="connsiteX200" fmla="*/ 106803 w 970530"/>
              <a:gd name="connsiteY200" fmla="*/ 51232 h 968938"/>
              <a:gd name="connsiteX201" fmla="*/ 113827 w 970530"/>
              <a:gd name="connsiteY201" fmla="*/ 61385 h 968938"/>
              <a:gd name="connsiteX202" fmla="*/ 115783 w 970530"/>
              <a:gd name="connsiteY202" fmla="*/ 60212 h 968938"/>
              <a:gd name="connsiteX203" fmla="*/ 122808 w 970530"/>
              <a:gd name="connsiteY203" fmla="*/ 70366 h 968938"/>
              <a:gd name="connsiteX204" fmla="*/ 124764 w 970530"/>
              <a:gd name="connsiteY204" fmla="*/ 69193 h 968938"/>
              <a:gd name="connsiteX205" fmla="*/ 131788 w 970530"/>
              <a:gd name="connsiteY205" fmla="*/ 79346 h 968938"/>
              <a:gd name="connsiteX206" fmla="*/ 133744 w 970530"/>
              <a:gd name="connsiteY206" fmla="*/ 78173 h 968938"/>
              <a:gd name="connsiteX207" fmla="*/ 140768 w 970530"/>
              <a:gd name="connsiteY207" fmla="*/ 88326 h 968938"/>
              <a:gd name="connsiteX208" fmla="*/ 142724 w 970530"/>
              <a:gd name="connsiteY208" fmla="*/ 87153 h 968938"/>
              <a:gd name="connsiteX209" fmla="*/ 149748 w 970530"/>
              <a:gd name="connsiteY209" fmla="*/ 97306 h 968938"/>
              <a:gd name="connsiteX210" fmla="*/ 151704 w 970530"/>
              <a:gd name="connsiteY210" fmla="*/ 96133 h 968938"/>
              <a:gd name="connsiteX211" fmla="*/ 158729 w 970530"/>
              <a:gd name="connsiteY211" fmla="*/ 106287 h 968938"/>
              <a:gd name="connsiteX212" fmla="*/ 160685 w 970530"/>
              <a:gd name="connsiteY212" fmla="*/ 105114 h 968938"/>
              <a:gd name="connsiteX213" fmla="*/ 160735 w 970530"/>
              <a:gd name="connsiteY213" fmla="*/ 105186 h 968938"/>
              <a:gd name="connsiteX214" fmla="*/ 160735 w 970530"/>
              <a:gd name="connsiteY214" fmla="*/ 64889 h 968938"/>
              <a:gd name="connsiteX215" fmla="*/ 216396 w 970530"/>
              <a:gd name="connsiteY215" fmla="*/ 64889 h 968938"/>
              <a:gd name="connsiteX216" fmla="*/ 233958 w 970530"/>
              <a:gd name="connsiteY216" fmla="*/ 0 h 96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970530" h="968938">
                <a:moveTo>
                  <a:pt x="157193" y="238654"/>
                </a:moveTo>
                <a:lnTo>
                  <a:pt x="154926" y="240047"/>
                </a:lnTo>
                <a:lnTo>
                  <a:pt x="158049" y="240047"/>
                </a:lnTo>
                <a:close/>
                <a:moveTo>
                  <a:pt x="152692" y="236963"/>
                </a:moveTo>
                <a:lnTo>
                  <a:pt x="152692" y="240047"/>
                </a:lnTo>
                <a:lnTo>
                  <a:pt x="154587" y="240047"/>
                </a:lnTo>
                <a:close/>
                <a:moveTo>
                  <a:pt x="148213" y="229675"/>
                </a:moveTo>
                <a:lnTo>
                  <a:pt x="145947" y="231066"/>
                </a:lnTo>
                <a:lnTo>
                  <a:pt x="149068" y="231066"/>
                </a:lnTo>
                <a:close/>
                <a:moveTo>
                  <a:pt x="143712" y="227983"/>
                </a:moveTo>
                <a:lnTo>
                  <a:pt x="143712" y="231066"/>
                </a:lnTo>
                <a:lnTo>
                  <a:pt x="145606" y="231066"/>
                </a:lnTo>
                <a:close/>
                <a:moveTo>
                  <a:pt x="139233" y="220695"/>
                </a:moveTo>
                <a:lnTo>
                  <a:pt x="136967" y="222086"/>
                </a:lnTo>
                <a:lnTo>
                  <a:pt x="140088" y="222086"/>
                </a:lnTo>
                <a:close/>
                <a:moveTo>
                  <a:pt x="134732" y="219003"/>
                </a:moveTo>
                <a:lnTo>
                  <a:pt x="134732" y="222086"/>
                </a:lnTo>
                <a:lnTo>
                  <a:pt x="136626" y="222086"/>
                </a:lnTo>
                <a:close/>
                <a:moveTo>
                  <a:pt x="130253" y="211715"/>
                </a:moveTo>
                <a:lnTo>
                  <a:pt x="127987" y="213106"/>
                </a:lnTo>
                <a:lnTo>
                  <a:pt x="131108" y="213106"/>
                </a:lnTo>
                <a:close/>
                <a:moveTo>
                  <a:pt x="125752" y="210023"/>
                </a:moveTo>
                <a:lnTo>
                  <a:pt x="125752" y="213106"/>
                </a:lnTo>
                <a:lnTo>
                  <a:pt x="127646" y="213106"/>
                </a:lnTo>
                <a:close/>
                <a:moveTo>
                  <a:pt x="121272" y="202733"/>
                </a:moveTo>
                <a:lnTo>
                  <a:pt x="119005" y="204126"/>
                </a:lnTo>
                <a:lnTo>
                  <a:pt x="122128" y="204126"/>
                </a:lnTo>
                <a:close/>
                <a:moveTo>
                  <a:pt x="116771" y="201042"/>
                </a:moveTo>
                <a:lnTo>
                  <a:pt x="116771" y="204126"/>
                </a:lnTo>
                <a:lnTo>
                  <a:pt x="118666" y="204126"/>
                </a:lnTo>
                <a:close/>
                <a:moveTo>
                  <a:pt x="112292" y="193754"/>
                </a:moveTo>
                <a:lnTo>
                  <a:pt x="111919" y="193983"/>
                </a:lnTo>
                <a:lnTo>
                  <a:pt x="111919" y="195145"/>
                </a:lnTo>
                <a:lnTo>
                  <a:pt x="113147" y="195145"/>
                </a:lnTo>
                <a:close/>
                <a:moveTo>
                  <a:pt x="233958" y="0"/>
                </a:moveTo>
                <a:lnTo>
                  <a:pt x="320874" y="8930"/>
                </a:lnTo>
                <a:lnTo>
                  <a:pt x="315034" y="21406"/>
                </a:lnTo>
                <a:lnTo>
                  <a:pt x="325726" y="22505"/>
                </a:lnTo>
                <a:lnTo>
                  <a:pt x="322127" y="30193"/>
                </a:lnTo>
                <a:lnTo>
                  <a:pt x="334707" y="31486"/>
                </a:lnTo>
                <a:lnTo>
                  <a:pt x="331109" y="39174"/>
                </a:lnTo>
                <a:lnTo>
                  <a:pt x="343687" y="40466"/>
                </a:lnTo>
                <a:lnTo>
                  <a:pt x="340089" y="48154"/>
                </a:lnTo>
                <a:lnTo>
                  <a:pt x="352667" y="49446"/>
                </a:lnTo>
                <a:lnTo>
                  <a:pt x="349069" y="57134"/>
                </a:lnTo>
                <a:lnTo>
                  <a:pt x="361647" y="58426"/>
                </a:lnTo>
                <a:lnTo>
                  <a:pt x="358622" y="64889"/>
                </a:lnTo>
                <a:lnTo>
                  <a:pt x="370285" y="64889"/>
                </a:lnTo>
                <a:lnTo>
                  <a:pt x="370285" y="67372"/>
                </a:lnTo>
                <a:lnTo>
                  <a:pt x="370628" y="67407"/>
                </a:lnTo>
                <a:lnTo>
                  <a:pt x="370285" y="68140"/>
                </a:lnTo>
                <a:lnTo>
                  <a:pt x="370285" y="75429"/>
                </a:lnTo>
                <a:lnTo>
                  <a:pt x="379608" y="76387"/>
                </a:lnTo>
                <a:lnTo>
                  <a:pt x="376010" y="84075"/>
                </a:lnTo>
                <a:lnTo>
                  <a:pt x="388588" y="85367"/>
                </a:lnTo>
                <a:lnTo>
                  <a:pt x="384990" y="93055"/>
                </a:lnTo>
                <a:lnTo>
                  <a:pt x="397568" y="94347"/>
                </a:lnTo>
                <a:lnTo>
                  <a:pt x="393969" y="102035"/>
                </a:lnTo>
                <a:lnTo>
                  <a:pt x="406549" y="103328"/>
                </a:lnTo>
                <a:lnTo>
                  <a:pt x="402951" y="111015"/>
                </a:lnTo>
                <a:lnTo>
                  <a:pt x="415529" y="112308"/>
                </a:lnTo>
                <a:lnTo>
                  <a:pt x="413482" y="116681"/>
                </a:lnTo>
                <a:lnTo>
                  <a:pt x="478036" y="116681"/>
                </a:lnTo>
                <a:lnTo>
                  <a:pt x="478036" y="10120"/>
                </a:lnTo>
                <a:lnTo>
                  <a:pt x="551260" y="10120"/>
                </a:lnTo>
                <a:lnTo>
                  <a:pt x="551260" y="23695"/>
                </a:lnTo>
                <a:lnTo>
                  <a:pt x="556112" y="23695"/>
                </a:lnTo>
                <a:lnTo>
                  <a:pt x="556112" y="32676"/>
                </a:lnTo>
                <a:lnTo>
                  <a:pt x="565093" y="32676"/>
                </a:lnTo>
                <a:lnTo>
                  <a:pt x="565093" y="41656"/>
                </a:lnTo>
                <a:lnTo>
                  <a:pt x="574073" y="41656"/>
                </a:lnTo>
                <a:lnTo>
                  <a:pt x="574073" y="50636"/>
                </a:lnTo>
                <a:lnTo>
                  <a:pt x="583053" y="50636"/>
                </a:lnTo>
                <a:lnTo>
                  <a:pt x="583053" y="59616"/>
                </a:lnTo>
                <a:lnTo>
                  <a:pt x="592033" y="59616"/>
                </a:lnTo>
                <a:lnTo>
                  <a:pt x="592033" y="68597"/>
                </a:lnTo>
                <a:lnTo>
                  <a:pt x="601014" y="68597"/>
                </a:lnTo>
                <a:lnTo>
                  <a:pt x="601014" y="77577"/>
                </a:lnTo>
                <a:lnTo>
                  <a:pt x="609994" y="77577"/>
                </a:lnTo>
                <a:lnTo>
                  <a:pt x="609994" y="86557"/>
                </a:lnTo>
                <a:lnTo>
                  <a:pt x="618974" y="86557"/>
                </a:lnTo>
                <a:lnTo>
                  <a:pt x="618974" y="95537"/>
                </a:lnTo>
                <a:lnTo>
                  <a:pt x="627954" y="95537"/>
                </a:lnTo>
                <a:lnTo>
                  <a:pt x="627954" y="104518"/>
                </a:lnTo>
                <a:lnTo>
                  <a:pt x="636935" y="104518"/>
                </a:lnTo>
                <a:lnTo>
                  <a:pt x="636935" y="113498"/>
                </a:lnTo>
                <a:lnTo>
                  <a:pt x="645915" y="113498"/>
                </a:lnTo>
                <a:lnTo>
                  <a:pt x="645915" y="122478"/>
                </a:lnTo>
                <a:lnTo>
                  <a:pt x="654895" y="122478"/>
                </a:lnTo>
                <a:lnTo>
                  <a:pt x="654895" y="131458"/>
                </a:lnTo>
                <a:lnTo>
                  <a:pt x="663875" y="131458"/>
                </a:lnTo>
                <a:lnTo>
                  <a:pt x="663875" y="140439"/>
                </a:lnTo>
                <a:lnTo>
                  <a:pt x="672856" y="140439"/>
                </a:lnTo>
                <a:lnTo>
                  <a:pt x="672856" y="149419"/>
                </a:lnTo>
                <a:lnTo>
                  <a:pt x="681836" y="149419"/>
                </a:lnTo>
                <a:lnTo>
                  <a:pt x="681836" y="158399"/>
                </a:lnTo>
                <a:lnTo>
                  <a:pt x="690816" y="158399"/>
                </a:lnTo>
                <a:lnTo>
                  <a:pt x="690816" y="167379"/>
                </a:lnTo>
                <a:lnTo>
                  <a:pt x="699796" y="167379"/>
                </a:lnTo>
                <a:lnTo>
                  <a:pt x="699796" y="176360"/>
                </a:lnTo>
                <a:lnTo>
                  <a:pt x="708777" y="176360"/>
                </a:lnTo>
                <a:lnTo>
                  <a:pt x="708777" y="185340"/>
                </a:lnTo>
                <a:lnTo>
                  <a:pt x="717757" y="185340"/>
                </a:lnTo>
                <a:lnTo>
                  <a:pt x="717757" y="194320"/>
                </a:lnTo>
                <a:lnTo>
                  <a:pt x="726737" y="194320"/>
                </a:lnTo>
                <a:lnTo>
                  <a:pt x="726737" y="203300"/>
                </a:lnTo>
                <a:lnTo>
                  <a:pt x="735717" y="203300"/>
                </a:lnTo>
                <a:lnTo>
                  <a:pt x="735717" y="212280"/>
                </a:lnTo>
                <a:lnTo>
                  <a:pt x="744697" y="212280"/>
                </a:lnTo>
                <a:lnTo>
                  <a:pt x="744697" y="221261"/>
                </a:lnTo>
                <a:lnTo>
                  <a:pt x="753678" y="221261"/>
                </a:lnTo>
                <a:lnTo>
                  <a:pt x="753678" y="230241"/>
                </a:lnTo>
                <a:lnTo>
                  <a:pt x="762658" y="230241"/>
                </a:lnTo>
                <a:lnTo>
                  <a:pt x="762658" y="239221"/>
                </a:lnTo>
                <a:lnTo>
                  <a:pt x="771638" y="239221"/>
                </a:lnTo>
                <a:lnTo>
                  <a:pt x="771638" y="248202"/>
                </a:lnTo>
                <a:lnTo>
                  <a:pt x="780619" y="248202"/>
                </a:lnTo>
                <a:lnTo>
                  <a:pt x="780619" y="256174"/>
                </a:lnTo>
                <a:lnTo>
                  <a:pt x="781627" y="257182"/>
                </a:lnTo>
                <a:lnTo>
                  <a:pt x="789599" y="257182"/>
                </a:lnTo>
                <a:lnTo>
                  <a:pt x="789599" y="265154"/>
                </a:lnTo>
                <a:lnTo>
                  <a:pt x="790607" y="266162"/>
                </a:lnTo>
                <a:lnTo>
                  <a:pt x="798579" y="266162"/>
                </a:lnTo>
                <a:lnTo>
                  <a:pt x="798579" y="274134"/>
                </a:lnTo>
                <a:lnTo>
                  <a:pt x="799588" y="275143"/>
                </a:lnTo>
                <a:lnTo>
                  <a:pt x="807560" y="275143"/>
                </a:lnTo>
                <a:lnTo>
                  <a:pt x="807560" y="283115"/>
                </a:lnTo>
                <a:lnTo>
                  <a:pt x="970530" y="446085"/>
                </a:lnTo>
                <a:lnTo>
                  <a:pt x="934646" y="561686"/>
                </a:lnTo>
                <a:cubicBezTo>
                  <a:pt x="847432" y="767882"/>
                  <a:pt x="662752" y="922817"/>
                  <a:pt x="438360" y="968734"/>
                </a:cubicBezTo>
                <a:lnTo>
                  <a:pt x="436340" y="968938"/>
                </a:lnTo>
                <a:lnTo>
                  <a:pt x="246591" y="779189"/>
                </a:lnTo>
                <a:lnTo>
                  <a:pt x="248087" y="777693"/>
                </a:lnTo>
                <a:lnTo>
                  <a:pt x="240094" y="768036"/>
                </a:lnTo>
                <a:lnTo>
                  <a:pt x="239176" y="768797"/>
                </a:lnTo>
                <a:lnTo>
                  <a:pt x="231114" y="759056"/>
                </a:lnTo>
                <a:lnTo>
                  <a:pt x="230196" y="759817"/>
                </a:lnTo>
                <a:lnTo>
                  <a:pt x="222134" y="750076"/>
                </a:lnTo>
                <a:lnTo>
                  <a:pt x="221216" y="750837"/>
                </a:lnTo>
                <a:lnTo>
                  <a:pt x="213153" y="741094"/>
                </a:lnTo>
                <a:lnTo>
                  <a:pt x="212235" y="741856"/>
                </a:lnTo>
                <a:lnTo>
                  <a:pt x="204173" y="732115"/>
                </a:lnTo>
                <a:lnTo>
                  <a:pt x="203255" y="732876"/>
                </a:lnTo>
                <a:lnTo>
                  <a:pt x="195193" y="723135"/>
                </a:lnTo>
                <a:lnTo>
                  <a:pt x="194275" y="723896"/>
                </a:lnTo>
                <a:lnTo>
                  <a:pt x="186213" y="714155"/>
                </a:lnTo>
                <a:lnTo>
                  <a:pt x="185295" y="714916"/>
                </a:lnTo>
                <a:lnTo>
                  <a:pt x="177232" y="705173"/>
                </a:lnTo>
                <a:lnTo>
                  <a:pt x="176314" y="705935"/>
                </a:lnTo>
                <a:lnTo>
                  <a:pt x="168252" y="696194"/>
                </a:lnTo>
                <a:lnTo>
                  <a:pt x="167334" y="696955"/>
                </a:lnTo>
                <a:lnTo>
                  <a:pt x="159272" y="687214"/>
                </a:lnTo>
                <a:lnTo>
                  <a:pt x="158354" y="687975"/>
                </a:lnTo>
                <a:lnTo>
                  <a:pt x="150292" y="678234"/>
                </a:lnTo>
                <a:lnTo>
                  <a:pt x="149374" y="678995"/>
                </a:lnTo>
                <a:lnTo>
                  <a:pt x="141311" y="669252"/>
                </a:lnTo>
                <a:lnTo>
                  <a:pt x="140393" y="670014"/>
                </a:lnTo>
                <a:lnTo>
                  <a:pt x="132331" y="660273"/>
                </a:lnTo>
                <a:lnTo>
                  <a:pt x="131413" y="661034"/>
                </a:lnTo>
                <a:lnTo>
                  <a:pt x="123351" y="651293"/>
                </a:lnTo>
                <a:lnTo>
                  <a:pt x="122433" y="652054"/>
                </a:lnTo>
                <a:lnTo>
                  <a:pt x="114371" y="642313"/>
                </a:lnTo>
                <a:lnTo>
                  <a:pt x="113453" y="643074"/>
                </a:lnTo>
                <a:lnTo>
                  <a:pt x="105390" y="633331"/>
                </a:lnTo>
                <a:lnTo>
                  <a:pt x="104472" y="634093"/>
                </a:lnTo>
                <a:lnTo>
                  <a:pt x="96410" y="624352"/>
                </a:lnTo>
                <a:lnTo>
                  <a:pt x="95492" y="625113"/>
                </a:lnTo>
                <a:lnTo>
                  <a:pt x="87430" y="615372"/>
                </a:lnTo>
                <a:lnTo>
                  <a:pt x="86512" y="616133"/>
                </a:lnTo>
                <a:lnTo>
                  <a:pt x="78450" y="606392"/>
                </a:lnTo>
                <a:lnTo>
                  <a:pt x="77532" y="607153"/>
                </a:lnTo>
                <a:lnTo>
                  <a:pt x="69469" y="597410"/>
                </a:lnTo>
                <a:lnTo>
                  <a:pt x="68551" y="598172"/>
                </a:lnTo>
                <a:lnTo>
                  <a:pt x="25688" y="546380"/>
                </a:lnTo>
                <a:lnTo>
                  <a:pt x="28430" y="541981"/>
                </a:ln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99477"/>
                </a:lnTo>
                <a:lnTo>
                  <a:pt x="31793" y="299477"/>
                </a:lnTo>
                <a:lnTo>
                  <a:pt x="31793" y="290497"/>
                </a:lnTo>
                <a:lnTo>
                  <a:pt x="22813" y="290497"/>
                </a:lnTo>
                <a:lnTo>
                  <a:pt x="22813" y="281517"/>
                </a:lnTo>
                <a:lnTo>
                  <a:pt x="13833" y="281517"/>
                </a:lnTo>
                <a:lnTo>
                  <a:pt x="13833" y="272536"/>
                </a:lnTo>
                <a:lnTo>
                  <a:pt x="4852" y="272536"/>
                </a:lnTo>
                <a:lnTo>
                  <a:pt x="4852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97882" y="181570"/>
                </a:lnTo>
                <a:lnTo>
                  <a:pt x="94332" y="175794"/>
                </a:lnTo>
                <a:lnTo>
                  <a:pt x="91819" y="177337"/>
                </a:lnTo>
                <a:lnTo>
                  <a:pt x="85351" y="166812"/>
                </a:lnTo>
                <a:lnTo>
                  <a:pt x="82838" y="168356"/>
                </a:lnTo>
                <a:cubicBezTo>
                  <a:pt x="62201" y="129859"/>
                  <a:pt x="40372" y="94339"/>
                  <a:pt x="17354" y="61795"/>
                </a:cubicBezTo>
                <a:lnTo>
                  <a:pt x="19904" y="60265"/>
                </a:lnTo>
                <a:lnTo>
                  <a:pt x="12502" y="48220"/>
                </a:lnTo>
                <a:lnTo>
                  <a:pt x="75010" y="10716"/>
                </a:lnTo>
                <a:lnTo>
                  <a:pt x="97120" y="42673"/>
                </a:lnTo>
                <a:lnTo>
                  <a:pt x="97823" y="42252"/>
                </a:lnTo>
                <a:lnTo>
                  <a:pt x="104847" y="52405"/>
                </a:lnTo>
                <a:lnTo>
                  <a:pt x="106803" y="51232"/>
                </a:lnTo>
                <a:lnTo>
                  <a:pt x="113827" y="61385"/>
                </a:lnTo>
                <a:lnTo>
                  <a:pt x="115783" y="60212"/>
                </a:lnTo>
                <a:lnTo>
                  <a:pt x="122808" y="70366"/>
                </a:lnTo>
                <a:lnTo>
                  <a:pt x="124764" y="69193"/>
                </a:lnTo>
                <a:lnTo>
                  <a:pt x="131788" y="79346"/>
                </a:lnTo>
                <a:lnTo>
                  <a:pt x="133744" y="78173"/>
                </a:lnTo>
                <a:lnTo>
                  <a:pt x="140768" y="88326"/>
                </a:lnTo>
                <a:lnTo>
                  <a:pt x="142724" y="87153"/>
                </a:lnTo>
                <a:lnTo>
                  <a:pt x="149748" y="97306"/>
                </a:lnTo>
                <a:lnTo>
                  <a:pt x="151704" y="96133"/>
                </a:lnTo>
                <a:lnTo>
                  <a:pt x="158729" y="106287"/>
                </a:lnTo>
                <a:lnTo>
                  <a:pt x="160685" y="105114"/>
                </a:lnTo>
                <a:lnTo>
                  <a:pt x="160735" y="105186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2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87434" y="2062654"/>
            <a:ext cx="590550" cy="587375"/>
          </a:xfrm>
          <a:custGeom>
            <a:avLst/>
            <a:gdLst/>
            <a:ahLst/>
            <a:cxnLst/>
            <a:rect l="l" t="t" r="r" b="b"/>
            <a:pathLst>
              <a:path w="591741" h="586680">
                <a:moveTo>
                  <a:pt x="232172" y="300633"/>
                </a:moveTo>
                <a:lnTo>
                  <a:pt x="232172" y="336352"/>
                </a:lnTo>
                <a:lnTo>
                  <a:pt x="298847" y="336352"/>
                </a:lnTo>
                <a:lnTo>
                  <a:pt x="298847" y="300633"/>
                </a:lnTo>
                <a:close/>
                <a:moveTo>
                  <a:pt x="232172" y="213717"/>
                </a:moveTo>
                <a:lnTo>
                  <a:pt x="232172" y="249436"/>
                </a:lnTo>
                <a:lnTo>
                  <a:pt x="298847" y="249436"/>
                </a:lnTo>
                <a:lnTo>
                  <a:pt x="298847" y="213717"/>
                </a:lnTo>
                <a:close/>
                <a:moveTo>
                  <a:pt x="232172" y="126802"/>
                </a:moveTo>
                <a:lnTo>
                  <a:pt x="232172" y="162520"/>
                </a:lnTo>
                <a:lnTo>
                  <a:pt x="298847" y="162520"/>
                </a:lnTo>
                <a:lnTo>
                  <a:pt x="298847" y="126802"/>
                </a:lnTo>
                <a:close/>
                <a:moveTo>
                  <a:pt x="75010" y="10716"/>
                </a:moveTo>
                <a:cubicBezTo>
                  <a:pt x="101600" y="46037"/>
                  <a:pt x="125214" y="80169"/>
                  <a:pt x="145852" y="113109"/>
                </a:cubicBezTo>
                <a:cubicBezTo>
                  <a:pt x="124024" y="126206"/>
                  <a:pt x="101402" y="140097"/>
                  <a:pt x="77986" y="154781"/>
                </a:cubicBezTo>
                <a:cubicBezTo>
                  <a:pt x="57349" y="116284"/>
                  <a:pt x="35520" y="80764"/>
                  <a:pt x="12502" y="48220"/>
                </a:cubicBezTo>
                <a:close/>
                <a:moveTo>
                  <a:pt x="478036" y="10120"/>
                </a:moveTo>
                <a:lnTo>
                  <a:pt x="551260" y="10120"/>
                </a:lnTo>
                <a:lnTo>
                  <a:pt x="551260" y="116681"/>
                </a:lnTo>
                <a:lnTo>
                  <a:pt x="591741" y="116681"/>
                </a:lnTo>
                <a:lnTo>
                  <a:pt x="591741" y="193477"/>
                </a:lnTo>
                <a:lnTo>
                  <a:pt x="551260" y="193477"/>
                </a:lnTo>
                <a:lnTo>
                  <a:pt x="551260" y="490538"/>
                </a:lnTo>
                <a:cubicBezTo>
                  <a:pt x="551260" y="520105"/>
                  <a:pt x="545604" y="542578"/>
                  <a:pt x="534293" y="557957"/>
                </a:cubicBezTo>
                <a:cubicBezTo>
                  <a:pt x="522982" y="573336"/>
                  <a:pt x="507008" y="581670"/>
                  <a:pt x="486370" y="582960"/>
                </a:cubicBezTo>
                <a:cubicBezTo>
                  <a:pt x="465733" y="584250"/>
                  <a:pt x="439539" y="584994"/>
                  <a:pt x="407789" y="585192"/>
                </a:cubicBezTo>
                <a:cubicBezTo>
                  <a:pt x="404614" y="558602"/>
                  <a:pt x="399653" y="533003"/>
                  <a:pt x="392906" y="508397"/>
                </a:cubicBezTo>
                <a:cubicBezTo>
                  <a:pt x="410766" y="509588"/>
                  <a:pt x="429022" y="510183"/>
                  <a:pt x="447675" y="510183"/>
                </a:cubicBezTo>
                <a:cubicBezTo>
                  <a:pt x="467916" y="510183"/>
                  <a:pt x="478036" y="499269"/>
                  <a:pt x="478036" y="477441"/>
                </a:cubicBezTo>
                <a:lnTo>
                  <a:pt x="478036" y="193477"/>
                </a:lnTo>
                <a:lnTo>
                  <a:pt x="383977" y="193477"/>
                </a:lnTo>
                <a:lnTo>
                  <a:pt x="383977" y="116681"/>
                </a:lnTo>
                <a:lnTo>
                  <a:pt x="478036" y="116681"/>
                </a:lnTo>
                <a:close/>
                <a:moveTo>
                  <a:pt x="233958" y="0"/>
                </a:moveTo>
                <a:lnTo>
                  <a:pt x="320874" y="8930"/>
                </a:lnTo>
                <a:cubicBezTo>
                  <a:pt x="312539" y="27384"/>
                  <a:pt x="303808" y="46037"/>
                  <a:pt x="294680" y="64889"/>
                </a:cubicBezTo>
                <a:lnTo>
                  <a:pt x="370285" y="64889"/>
                </a:lnTo>
                <a:lnTo>
                  <a:pt x="370285" y="255091"/>
                </a:lnTo>
                <a:lnTo>
                  <a:pt x="426839" y="234553"/>
                </a:lnTo>
                <a:cubicBezTo>
                  <a:pt x="448667" y="288925"/>
                  <a:pt x="464939" y="336153"/>
                  <a:pt x="475655" y="376237"/>
                </a:cubicBezTo>
                <a:lnTo>
                  <a:pt x="410170" y="398859"/>
                </a:lnTo>
                <a:cubicBezTo>
                  <a:pt x="398463" y="357386"/>
                  <a:pt x="385167" y="314127"/>
                  <a:pt x="370285" y="269081"/>
                </a:cubicBezTo>
                <a:lnTo>
                  <a:pt x="370285" y="504825"/>
                </a:lnTo>
                <a:cubicBezTo>
                  <a:pt x="370285" y="531614"/>
                  <a:pt x="364976" y="551755"/>
                  <a:pt x="354360" y="565249"/>
                </a:cubicBezTo>
                <a:cubicBezTo>
                  <a:pt x="343743" y="578743"/>
                  <a:pt x="328811" y="585688"/>
                  <a:pt x="309563" y="586085"/>
                </a:cubicBezTo>
                <a:cubicBezTo>
                  <a:pt x="290314" y="586482"/>
                  <a:pt x="266105" y="586680"/>
                  <a:pt x="236935" y="586680"/>
                </a:cubicBezTo>
                <a:cubicBezTo>
                  <a:pt x="233363" y="563066"/>
                  <a:pt x="228799" y="539353"/>
                  <a:pt x="223242" y="515541"/>
                </a:cubicBezTo>
                <a:cubicBezTo>
                  <a:pt x="245070" y="518319"/>
                  <a:pt x="262136" y="519708"/>
                  <a:pt x="274439" y="519708"/>
                </a:cubicBezTo>
                <a:cubicBezTo>
                  <a:pt x="290711" y="519708"/>
                  <a:pt x="298847" y="510778"/>
                  <a:pt x="298847" y="492919"/>
                </a:cubicBezTo>
                <a:lnTo>
                  <a:pt x="298847" y="439936"/>
                </a:lnTo>
                <a:cubicBezTo>
                  <a:pt x="257969" y="484188"/>
                  <a:pt x="214511" y="520303"/>
                  <a:pt x="168474" y="548283"/>
                </a:cubicBezTo>
                <a:cubicBezTo>
                  <a:pt x="162322" y="539155"/>
                  <a:pt x="155178" y="529729"/>
                  <a:pt x="147042" y="520005"/>
                </a:cubicBezTo>
                <a:cubicBezTo>
                  <a:pt x="113308" y="543421"/>
                  <a:pt x="85527" y="564952"/>
                  <a:pt x="63699" y="584597"/>
                </a:cubicBez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111919" y="181570"/>
                </a:lnTo>
                <a:lnTo>
                  <a:pt x="111919" y="451842"/>
                </a:lnTo>
                <a:cubicBezTo>
                  <a:pt x="117872" y="447477"/>
                  <a:pt x="134144" y="436959"/>
                  <a:pt x="160735" y="420291"/>
                </a:cubicBezTo>
                <a:cubicBezTo>
                  <a:pt x="161925" y="436563"/>
                  <a:pt x="163314" y="451842"/>
                  <a:pt x="164902" y="466130"/>
                </a:cubicBezTo>
                <a:cubicBezTo>
                  <a:pt x="197247" y="446881"/>
                  <a:pt x="228104" y="424259"/>
                  <a:pt x="257473" y="398264"/>
                </a:cubicBezTo>
                <a:lnTo>
                  <a:pt x="133945" y="398264"/>
                </a:lnTo>
                <a:lnTo>
                  <a:pt x="133945" y="336352"/>
                </a:lnTo>
                <a:lnTo>
                  <a:pt x="160735" y="336352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 sz="48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100084" y="1653078"/>
            <a:ext cx="1377950" cy="1377950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181048" y="1737217"/>
            <a:ext cx="1216025" cy="121443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181048" y="3710478"/>
            <a:ext cx="550068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120723" y="3305666"/>
            <a:ext cx="574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spc="150" dirty="0">
                <a:solidFill>
                  <a:srgbClr val="FFFFFF"/>
                </a:solidFill>
                <a:latin typeface="Algerian" panose="04020705040A02060702" pitchFamily="82" charset="0"/>
              </a:rPr>
              <a:t>THANK YOU FOR YOUR ATTENTION!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3181048" y="3286616"/>
            <a:ext cx="550068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7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2047302" y="178918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22102" y="2587692"/>
            <a:ext cx="5032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latin typeface="+mj-ea"/>
                <a:ea typeface="+mj-ea"/>
              </a:rPr>
              <a:t>项目背景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2102" y="2014606"/>
            <a:ext cx="18934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Part One</a:t>
            </a:r>
            <a:endParaRPr lang="zh-CN" alt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9233090">
            <a:off x="9237088" y="1695517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0" name="等腰三角形 19"/>
          <p:cNvSpPr/>
          <p:nvPr/>
        </p:nvSpPr>
        <p:spPr>
          <a:xfrm rot="15569576">
            <a:off x="8884664" y="2370205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1" name="等腰三角形 20"/>
          <p:cNvSpPr/>
          <p:nvPr/>
        </p:nvSpPr>
        <p:spPr>
          <a:xfrm rot="21371394">
            <a:off x="8752901" y="1046231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2" name="等腰三角形 21"/>
          <p:cNvSpPr/>
          <p:nvPr/>
        </p:nvSpPr>
        <p:spPr>
          <a:xfrm rot="12912161">
            <a:off x="9794301" y="2728981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3" name="等腰三角形 22"/>
          <p:cNvSpPr/>
          <p:nvPr/>
        </p:nvSpPr>
        <p:spPr>
          <a:xfrm rot="12912161">
            <a:off x="9662538" y="2668655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4" name="椭圆 23"/>
          <p:cNvSpPr/>
          <p:nvPr/>
        </p:nvSpPr>
        <p:spPr>
          <a:xfrm rot="9110320">
            <a:off x="10983338" y="3033781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5" name="椭圆 24"/>
          <p:cNvSpPr/>
          <p:nvPr/>
        </p:nvSpPr>
        <p:spPr>
          <a:xfrm rot="9110320">
            <a:off x="9894313" y="3537017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011788" y="2373381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7" name="等腰三角形 26"/>
          <p:cNvSpPr/>
          <p:nvPr/>
        </p:nvSpPr>
        <p:spPr>
          <a:xfrm rot="18210217">
            <a:off x="8344120" y="1404212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8" name="等腰三角形 27"/>
          <p:cNvSpPr/>
          <p:nvPr/>
        </p:nvSpPr>
        <p:spPr>
          <a:xfrm rot="8748521">
            <a:off x="8702102" y="1555817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>
            <a:off x="2029838" y="3351280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17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1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5"/>
          <p:cNvSpPr>
            <a:spLocks noGrp="1"/>
          </p:cNvSpPr>
          <p:nvPr>
            <p:ph type="title"/>
          </p:nvPr>
        </p:nvSpPr>
        <p:spPr>
          <a:xfrm>
            <a:off x="0" y="190479"/>
            <a:ext cx="2040959" cy="7112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需求背景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2238208" y="1065248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/>
              <a:t>需求背景</a:t>
            </a:r>
            <a:endParaRPr lang="en-US" altLang="zh-CN" sz="2400" b="1" dirty="0"/>
          </a:p>
        </p:txBody>
      </p:sp>
      <p:sp>
        <p:nvSpPr>
          <p:cNvPr id="5" name="矩形 4"/>
          <p:cNvSpPr/>
          <p:nvPr/>
        </p:nvSpPr>
        <p:spPr>
          <a:xfrm>
            <a:off x="2238208" y="1625636"/>
            <a:ext cx="7761826" cy="365648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kern="0" dirty="0" smtClean="0">
                <a:cs typeface="Arial" panose="020B0604020202020204" pitchFamily="34" charset="0"/>
              </a:rPr>
              <a:t>       厦门市</a:t>
            </a:r>
            <a:r>
              <a:rPr lang="zh-CN" altLang="en-US" sz="1600" kern="0" dirty="0">
                <a:cs typeface="Arial" panose="020B0604020202020204" pitchFamily="34" charset="0"/>
              </a:rPr>
              <a:t>中铁源昌置业有限公司成立于</a:t>
            </a:r>
            <a:r>
              <a:rPr lang="en-US" altLang="zh-CN" sz="1600" kern="0" dirty="0">
                <a:cs typeface="Arial" panose="020B0604020202020204" pitchFamily="34" charset="0"/>
              </a:rPr>
              <a:t>2010</a:t>
            </a:r>
            <a:r>
              <a:rPr lang="zh-CN" altLang="en-US" sz="1600" kern="0" dirty="0">
                <a:cs typeface="Arial" panose="020B0604020202020204" pitchFamily="34" charset="0"/>
              </a:rPr>
              <a:t>年</a:t>
            </a:r>
            <a:r>
              <a:rPr lang="en-US" altLang="zh-CN" sz="1600" kern="0" dirty="0">
                <a:cs typeface="Arial" panose="020B0604020202020204" pitchFamily="34" charset="0"/>
              </a:rPr>
              <a:t>10</a:t>
            </a:r>
            <a:r>
              <a:rPr lang="zh-CN" altLang="en-US" sz="1600" kern="0" dirty="0">
                <a:cs typeface="Arial" panose="020B0604020202020204" pitchFamily="34" charset="0"/>
              </a:rPr>
              <a:t>月</a:t>
            </a:r>
            <a:r>
              <a:rPr lang="en-US" altLang="zh-CN" sz="1600" kern="0" dirty="0">
                <a:cs typeface="Arial" panose="020B0604020202020204" pitchFamily="34" charset="0"/>
              </a:rPr>
              <a:t>8</a:t>
            </a:r>
            <a:r>
              <a:rPr lang="zh-CN" altLang="en-US" sz="1600" kern="0" dirty="0">
                <a:cs typeface="Arial" panose="020B0604020202020204" pitchFamily="34" charset="0"/>
              </a:rPr>
              <a:t>日。源昌置业传承世界五百强</a:t>
            </a:r>
            <a:r>
              <a:rPr lang="en-US" altLang="zh-CN" sz="1600" kern="0" dirty="0">
                <a:cs typeface="Arial" panose="020B0604020202020204" pitchFamily="34" charset="0"/>
              </a:rPr>
              <a:t>——</a:t>
            </a:r>
            <a:r>
              <a:rPr lang="zh-CN" altLang="en-US" sz="1600" kern="0" dirty="0">
                <a:cs typeface="Arial" panose="020B0604020202020204" pitchFamily="34" charset="0"/>
              </a:rPr>
              <a:t>中国中铁半个世纪沧桑历史积淀的深厚文化底蕴和“勇于跨越、追求卓越”的企业精神，坚持“营造美好空间，造福社会大众”的企业宗旨及“诚信为本、合作共赢”的经营理念，培育以“满足市场需求，体现人生价值”为核心价值观的企业文化，努力实现客户需求、员工发展、企业利益、社会责任的和谐统一。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kern="0" dirty="0">
                <a:cs typeface="Arial" panose="020B0604020202020204" pitchFamily="34" charset="0"/>
              </a:rPr>
              <a:t>    </a:t>
            </a:r>
            <a:r>
              <a:rPr lang="zh-CN" altLang="en-US" sz="1600" kern="0" dirty="0" smtClean="0">
                <a:cs typeface="Arial" panose="020B0604020202020204" pitchFamily="34" charset="0"/>
              </a:rPr>
              <a:t>   海峡</a:t>
            </a:r>
            <a:r>
              <a:rPr lang="zh-CN" altLang="en-US" sz="1600" kern="0" dirty="0">
                <a:cs typeface="Arial" panose="020B0604020202020204" pitchFamily="34" charset="0"/>
              </a:rPr>
              <a:t>培训中心与源昌置业培训负责人沟通了解到，希望通过此次拓展使个人在心理和思维上得到突破，且让参与者深刻体会到团队配合的重要性，挑战自我、熔炼团队，从而提升整个团队的凝聚力，从而提升组织的绩效</a:t>
            </a:r>
            <a:r>
              <a:rPr lang="zh-CN" altLang="en-US" sz="1600" kern="0" dirty="0" smtClean="0">
                <a:cs typeface="Arial" panose="020B0604020202020204" pitchFamily="34" charset="0"/>
              </a:rPr>
              <a:t>。</a:t>
            </a:r>
            <a:endParaRPr lang="zh-CN" altLang="en-US" sz="1600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0" y="190479"/>
            <a:ext cx="204095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项目目标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231532" y="1935804"/>
            <a:ext cx="2837607" cy="4922196"/>
          </a:xfrm>
          <a:custGeom>
            <a:avLst/>
            <a:gdLst>
              <a:gd name="connsiteX0" fmla="*/ 216377 w 2094032"/>
              <a:gd name="connsiteY0" fmla="*/ 0 h 4285546"/>
              <a:gd name="connsiteX1" fmla="*/ 1205538 w 2094032"/>
              <a:gd name="connsiteY1" fmla="*/ 989161 h 4285546"/>
              <a:gd name="connsiteX2" fmla="*/ 1202419 w 2094032"/>
              <a:gd name="connsiteY2" fmla="*/ 992279 h 4285546"/>
              <a:gd name="connsiteX3" fmla="*/ 1208967 w 2094032"/>
              <a:gd name="connsiteY3" fmla="*/ 992279 h 4285546"/>
              <a:gd name="connsiteX4" fmla="*/ 1208967 w 2094032"/>
              <a:gd name="connsiteY4" fmla="*/ 1108959 h 4285546"/>
              <a:gd name="connsiteX5" fmla="*/ 1208967 w 2094032"/>
              <a:gd name="connsiteY5" fmla="*/ 1618458 h 4285546"/>
              <a:gd name="connsiteX6" fmla="*/ 1877657 w 2094032"/>
              <a:gd name="connsiteY6" fmla="*/ 949767 h 4285546"/>
              <a:gd name="connsiteX7" fmla="*/ 2094032 w 2094032"/>
              <a:gd name="connsiteY7" fmla="*/ 1166142 h 4285546"/>
              <a:gd name="connsiteX8" fmla="*/ 1208967 w 2094032"/>
              <a:gd name="connsiteY8" fmla="*/ 2051207 h 4285546"/>
              <a:gd name="connsiteX9" fmla="*/ 1208967 w 2094032"/>
              <a:gd name="connsiteY9" fmla="*/ 2290383 h 4285546"/>
              <a:gd name="connsiteX10" fmla="*/ 1208967 w 2094032"/>
              <a:gd name="connsiteY10" fmla="*/ 3322408 h 4285546"/>
              <a:gd name="connsiteX11" fmla="*/ 1877657 w 2094032"/>
              <a:gd name="connsiteY11" fmla="*/ 2653718 h 4285546"/>
              <a:gd name="connsiteX12" fmla="*/ 2094032 w 2094032"/>
              <a:gd name="connsiteY12" fmla="*/ 2870092 h 4285546"/>
              <a:gd name="connsiteX13" fmla="*/ 1208967 w 2094032"/>
              <a:gd name="connsiteY13" fmla="*/ 3755157 h 4285546"/>
              <a:gd name="connsiteX14" fmla="*/ 1208967 w 2094032"/>
              <a:gd name="connsiteY14" fmla="*/ 4133146 h 4285546"/>
              <a:gd name="connsiteX15" fmla="*/ 1056567 w 2094032"/>
              <a:gd name="connsiteY15" fmla="*/ 4285546 h 4285546"/>
              <a:gd name="connsiteX16" fmla="*/ 904167 w 2094032"/>
              <a:gd name="connsiteY16" fmla="*/ 4133146 h 4285546"/>
              <a:gd name="connsiteX17" fmla="*/ 904167 w 2094032"/>
              <a:gd name="connsiteY17" fmla="*/ 2922284 h 4285546"/>
              <a:gd name="connsiteX18" fmla="*/ 0 w 2094032"/>
              <a:gd name="connsiteY18" fmla="*/ 2018117 h 4285546"/>
              <a:gd name="connsiteX19" fmla="*/ 216375 w 2094032"/>
              <a:gd name="connsiteY19" fmla="*/ 1801743 h 4285546"/>
              <a:gd name="connsiteX20" fmla="*/ 904167 w 2094032"/>
              <a:gd name="connsiteY20" fmla="*/ 2489535 h 4285546"/>
              <a:gd name="connsiteX21" fmla="*/ 904167 w 2094032"/>
              <a:gd name="connsiteY21" fmla="*/ 2290383 h 4285546"/>
              <a:gd name="connsiteX22" fmla="*/ 904167 w 2094032"/>
              <a:gd name="connsiteY22" fmla="*/ 1120540 h 4285546"/>
              <a:gd name="connsiteX23" fmla="*/ 2 w 2094032"/>
              <a:gd name="connsiteY23" fmla="*/ 216375 h 428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94032" h="4285546">
                <a:moveTo>
                  <a:pt x="216377" y="0"/>
                </a:moveTo>
                <a:lnTo>
                  <a:pt x="1205538" y="989161"/>
                </a:lnTo>
                <a:lnTo>
                  <a:pt x="1202419" y="992279"/>
                </a:lnTo>
                <a:lnTo>
                  <a:pt x="1208967" y="992279"/>
                </a:lnTo>
                <a:lnTo>
                  <a:pt x="1208967" y="1108959"/>
                </a:lnTo>
                <a:lnTo>
                  <a:pt x="1208967" y="1618458"/>
                </a:lnTo>
                <a:lnTo>
                  <a:pt x="1877657" y="949767"/>
                </a:lnTo>
                <a:lnTo>
                  <a:pt x="2094032" y="1166142"/>
                </a:lnTo>
                <a:lnTo>
                  <a:pt x="1208967" y="2051207"/>
                </a:lnTo>
                <a:lnTo>
                  <a:pt x="1208967" y="2290383"/>
                </a:lnTo>
                <a:lnTo>
                  <a:pt x="1208967" y="3322408"/>
                </a:lnTo>
                <a:lnTo>
                  <a:pt x="1877657" y="2653718"/>
                </a:lnTo>
                <a:lnTo>
                  <a:pt x="2094032" y="2870092"/>
                </a:lnTo>
                <a:lnTo>
                  <a:pt x="1208967" y="3755157"/>
                </a:lnTo>
                <a:lnTo>
                  <a:pt x="1208967" y="4133146"/>
                </a:lnTo>
                <a:cubicBezTo>
                  <a:pt x="1208967" y="4217314"/>
                  <a:pt x="1140735" y="4285546"/>
                  <a:pt x="1056567" y="4285546"/>
                </a:cubicBezTo>
                <a:cubicBezTo>
                  <a:pt x="972399" y="4285546"/>
                  <a:pt x="904167" y="4217314"/>
                  <a:pt x="904167" y="4133146"/>
                </a:cubicBezTo>
                <a:lnTo>
                  <a:pt x="904167" y="2922284"/>
                </a:lnTo>
                <a:lnTo>
                  <a:pt x="0" y="2018117"/>
                </a:lnTo>
                <a:lnTo>
                  <a:pt x="216375" y="1801743"/>
                </a:lnTo>
                <a:lnTo>
                  <a:pt x="904167" y="2489535"/>
                </a:lnTo>
                <a:lnTo>
                  <a:pt x="904167" y="2290383"/>
                </a:lnTo>
                <a:lnTo>
                  <a:pt x="904167" y="1120540"/>
                </a:lnTo>
                <a:lnTo>
                  <a:pt x="2" y="2163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 dirty="0" err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 rot="2700000">
            <a:off x="6650794" y="4833741"/>
            <a:ext cx="600075" cy="460375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 rot="2700000">
            <a:off x="6593924" y="2927049"/>
            <a:ext cx="600075" cy="460375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 rot="18900000" flipH="1">
            <a:off x="4105909" y="3876675"/>
            <a:ext cx="598487" cy="460375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18900000" flipH="1">
            <a:off x="4104553" y="1912545"/>
            <a:ext cx="600075" cy="460375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0" name="文本框 23"/>
          <p:cNvSpPr txBox="1">
            <a:spLocks noChangeArrowheads="1"/>
          </p:cNvSpPr>
          <p:nvPr/>
        </p:nvSpPr>
        <p:spPr bwMode="auto">
          <a:xfrm>
            <a:off x="4404590" y="2142732"/>
            <a:ext cx="6254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/>
              <a:t>01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732178" y="1744089"/>
            <a:ext cx="2782484" cy="398462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增进相互的情感，增强人与人之间的理解和信任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chemeClr val="accent1"/>
                </a:solidFill>
                <a:cs typeface="宋体" panose="02010600030101010101" pitchFamily="2" charset="-122"/>
              </a:rPr>
              <a:t> </a:t>
            </a:r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4366220" y="4131322"/>
            <a:ext cx="625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/>
              <a:t>03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1421899" y="4000027"/>
            <a:ext cx="2742289" cy="396875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rgbClr val="FF0000"/>
                </a:solidFill>
                <a:cs typeface="宋体" panose="02010600030101010101" pitchFamily="2" charset="-122"/>
              </a:rPr>
              <a:t>突破</a:t>
            </a: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学员固有的</a:t>
            </a:r>
            <a:r>
              <a:rPr lang="zh-CN" altLang="en-US" kern="0" dirty="0">
                <a:solidFill>
                  <a:srgbClr val="FF0000"/>
                </a:solidFill>
                <a:cs typeface="宋体" panose="02010600030101010101" pitchFamily="2" charset="-122"/>
              </a:rPr>
              <a:t>思维定式</a:t>
            </a: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和工作模式，建立高效合作的团队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chemeClr val="accent1"/>
                </a:solidFill>
                <a:cs typeface="宋体" panose="02010600030101010101" pitchFamily="2" charset="-122"/>
              </a:rPr>
              <a:t> </a:t>
            </a:r>
          </a:p>
        </p:txBody>
      </p:sp>
      <p:sp>
        <p:nvSpPr>
          <p:cNvPr id="16" name="文本框 32"/>
          <p:cNvSpPr txBox="1">
            <a:spLocks noChangeArrowheads="1"/>
          </p:cNvSpPr>
          <p:nvPr/>
        </p:nvSpPr>
        <p:spPr bwMode="auto">
          <a:xfrm flipH="1">
            <a:off x="6206297" y="3228101"/>
            <a:ext cx="625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02</a:t>
            </a:r>
            <a:endParaRPr lang="zh-CN" altLang="en-US" sz="2400"/>
          </a:p>
        </p:txBody>
      </p:sp>
      <p:sp>
        <p:nvSpPr>
          <p:cNvPr id="18" name="矩形 17"/>
          <p:cNvSpPr/>
          <p:nvPr/>
        </p:nvSpPr>
        <p:spPr>
          <a:xfrm flipH="1">
            <a:off x="7144510" y="2920150"/>
            <a:ext cx="3064887" cy="396875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激发团队士气，提升</a:t>
            </a:r>
            <a:r>
              <a:rPr lang="zh-CN" altLang="en-US" kern="0" dirty="0">
                <a:solidFill>
                  <a:srgbClr val="FF0000"/>
                </a:solidFill>
                <a:cs typeface="宋体" panose="02010600030101010101" pitchFamily="2" charset="-122"/>
              </a:rPr>
              <a:t>团队凝聚</a:t>
            </a: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、感受企业核心价值的重要性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chemeClr val="accent1"/>
                </a:solidFill>
                <a:cs typeface="宋体" panose="02010600030101010101" pitchFamily="2" charset="-122"/>
              </a:rPr>
              <a:t> </a:t>
            </a:r>
          </a:p>
        </p:txBody>
      </p:sp>
      <p:sp>
        <p:nvSpPr>
          <p:cNvPr id="19" name="文本框 36"/>
          <p:cNvSpPr txBox="1">
            <a:spLocks noChangeArrowheads="1"/>
          </p:cNvSpPr>
          <p:nvPr/>
        </p:nvSpPr>
        <p:spPr bwMode="auto">
          <a:xfrm flipH="1">
            <a:off x="6325356" y="5118884"/>
            <a:ext cx="6254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/>
              <a:t>04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 flipH="1">
            <a:off x="7224366" y="4865490"/>
            <a:ext cx="3640577" cy="396875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培养团队精神，建立对上对下良好的</a:t>
            </a:r>
            <a:r>
              <a:rPr lang="zh-CN" altLang="en-US" kern="0" dirty="0">
                <a:solidFill>
                  <a:srgbClr val="FF0000"/>
                </a:solidFill>
                <a:cs typeface="宋体" panose="02010600030101010101" pitchFamily="2" charset="-122"/>
              </a:rPr>
              <a:t>沟通</a:t>
            </a:r>
            <a:r>
              <a:rPr lang="zh-CN" altLang="en-US" kern="0" dirty="0">
                <a:solidFill>
                  <a:schemeClr val="accent1"/>
                </a:solidFill>
                <a:cs typeface="宋体" panose="02010600030101010101" pitchFamily="2" charset="-122"/>
              </a:rPr>
              <a:t>渠道。</a:t>
            </a:r>
          </a:p>
        </p:txBody>
      </p:sp>
    </p:spTree>
    <p:extLst>
      <p:ext uri="{BB962C8B-B14F-4D97-AF65-F5344CB8AC3E}">
        <p14:creationId xmlns:p14="http://schemas.microsoft.com/office/powerpoint/2010/main" val="25127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/>
        </p:nvSpPr>
        <p:spPr>
          <a:xfrm>
            <a:off x="0" y="190479"/>
            <a:ext cx="204095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项目特色</a:t>
            </a:r>
          </a:p>
        </p:txBody>
      </p:sp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3" y="1057321"/>
            <a:ext cx="59245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5953125" y="66148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运用课程之具体情境设计，帮助培养对于团队工作动力之认知与了解，增强自身参与团队工作贡献的认知。</a:t>
            </a: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5953125" y="1756980"/>
            <a:ext cx="62388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透过引导师以「引导讨论技术」（</a:t>
            </a: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facilitation skill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）带领参与之</a:t>
            </a: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  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成员进行分享讨论（</a:t>
            </a: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debrief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），引导成员自我察觉与反思，同时帮助成员了解自己的行为，将如何影响整个团队的动力</a:t>
            </a:r>
          </a:p>
        </p:txBody>
      </p:sp>
      <p:sp>
        <p:nvSpPr>
          <p:cNvPr id="6" name="矩形 50"/>
          <p:cNvSpPr>
            <a:spLocks noChangeArrowheads="1"/>
          </p:cNvSpPr>
          <p:nvPr/>
        </p:nvSpPr>
        <p:spPr bwMode="auto">
          <a:xfrm>
            <a:off x="5953125" y="3395180"/>
            <a:ext cx="610711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3.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经由「经验学习循环」（</a:t>
            </a: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experiential learning cycle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），由具体设计的情境中，让参与者沉浸在因体验而获得知识的体验情景中，一再强化个人之体认并透过概念化及模拟的过程，将经验移转到真实的工作情境。</a:t>
            </a:r>
          </a:p>
        </p:txBody>
      </p:sp>
      <p:sp>
        <p:nvSpPr>
          <p:cNvPr id="7" name="矩形 51"/>
          <p:cNvSpPr>
            <a:spLocks noChangeArrowheads="1"/>
          </p:cNvSpPr>
          <p:nvPr/>
        </p:nvSpPr>
        <p:spPr bwMode="auto">
          <a:xfrm>
            <a:off x="5953125" y="4933871"/>
            <a:ext cx="59055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22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4.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强调如何「跳出制式框框」（</a:t>
            </a:r>
            <a:r>
              <a:rPr lang="en-US" altLang="zh-CN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out of box</a:t>
            </a:r>
            <a:r>
              <a:rPr lang="zh-CN" altLang="en-US" dirty="0">
                <a:solidFill>
                  <a:srgbClr val="5F5E5C"/>
                </a:solidFill>
                <a:latin typeface="+mn-ea"/>
                <a:ea typeface="+mn-ea"/>
                <a:sym typeface="Arial" panose="020B0604020202020204" pitchFamily="34" charset="0"/>
              </a:rPr>
              <a:t>）的思考，创意思维。</a:t>
            </a:r>
          </a:p>
        </p:txBody>
      </p:sp>
    </p:spTree>
    <p:extLst>
      <p:ext uri="{BB962C8B-B14F-4D97-AF65-F5344CB8AC3E}">
        <p14:creationId xmlns:p14="http://schemas.microsoft.com/office/powerpoint/2010/main" val="5387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4483945" y="1036368"/>
            <a:ext cx="75612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PA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体系目标</a:t>
            </a:r>
          </a:p>
          <a:p>
            <a:pPr lvl="1" algn="just">
              <a:lnSpc>
                <a:spcPct val="150000"/>
              </a:lnSpc>
            </a:pP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(1)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学员要学习如何在团体中有创意</a:t>
            </a: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.</a:t>
            </a: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有效的解决问题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。</a:t>
            </a:r>
          </a:p>
          <a:p>
            <a:pPr lvl="1" algn="just">
              <a:lnSpc>
                <a:spcPct val="150000"/>
              </a:lnSpc>
            </a:pP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(2)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如何突破，增进成就、发展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—— PA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的目标就是让目的明确化，经由和学员沟通之中，让他们  自己找到方向和靠自己解决问题更进一步的自我发展。</a:t>
            </a:r>
          </a:p>
          <a:p>
            <a:pPr algn="just">
              <a:lnSpc>
                <a:spcPct val="150000"/>
              </a:lnSpc>
            </a:pPr>
            <a:endParaRPr lang="en-US" altLang="zh-CN" dirty="0">
              <a:solidFill>
                <a:srgbClr val="FFC000"/>
              </a:solidFill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  <a:latin typeface="+mn-ea"/>
                <a:ea typeface="+mn-ea"/>
              </a:rPr>
              <a:t>PA</a:t>
            </a:r>
            <a:r>
              <a:rPr lang="zh-CN" altLang="en-US" b="1" dirty="0">
                <a:solidFill>
                  <a:srgbClr val="FFC000"/>
                </a:solidFill>
                <a:latin typeface="+mn-ea"/>
                <a:ea typeface="+mn-ea"/>
              </a:rPr>
              <a:t>体系优点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   </a:t>
            </a: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 (1)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可提升自我观念、信心和胜任感；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    (2)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提升心理动能和技巧、平衡和合作方面技能；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595959"/>
                </a:solidFill>
                <a:latin typeface="+mn-ea"/>
                <a:ea typeface="+mn-ea"/>
              </a:rPr>
              <a:t>    (3)</a:t>
            </a: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克服</a:t>
            </a:r>
            <a:r>
              <a:rPr lang="zh-CN" altLang="en-US" dirty="0">
                <a:solidFill>
                  <a:srgbClr val="595959"/>
                </a:solidFill>
                <a:latin typeface="+mn-ea"/>
                <a:ea typeface="+mn-ea"/>
              </a:rPr>
              <a:t>学习上的被动、冷淡和旁观。 </a:t>
            </a:r>
          </a:p>
        </p:txBody>
      </p:sp>
      <p:sp>
        <p:nvSpPr>
          <p:cNvPr id="30" name="标题 5"/>
          <p:cNvSpPr txBox="1">
            <a:spLocks/>
          </p:cNvSpPr>
          <p:nvPr/>
        </p:nvSpPr>
        <p:spPr>
          <a:xfrm>
            <a:off x="0" y="190479"/>
            <a:ext cx="204095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项目特色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9" y="1105980"/>
            <a:ext cx="2881200" cy="4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2047302" y="178918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02</a:t>
            </a:r>
            <a:endParaRPr lang="en-US" sz="115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2102" y="2587692"/>
            <a:ext cx="5032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latin typeface="+mj-ea"/>
                <a:ea typeface="+mj-ea"/>
              </a:rPr>
              <a:t>项目流程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2102" y="2014606"/>
            <a:ext cx="18020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two</a:t>
            </a:r>
            <a:endParaRPr lang="zh-CN" alt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9233090">
            <a:off x="9237088" y="1695517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0" name="等腰三角形 19"/>
          <p:cNvSpPr/>
          <p:nvPr/>
        </p:nvSpPr>
        <p:spPr>
          <a:xfrm rot="15569576">
            <a:off x="8884664" y="2370205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1" name="等腰三角形 20"/>
          <p:cNvSpPr/>
          <p:nvPr/>
        </p:nvSpPr>
        <p:spPr>
          <a:xfrm rot="21371394">
            <a:off x="8752901" y="1046231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2" name="等腰三角形 21"/>
          <p:cNvSpPr/>
          <p:nvPr/>
        </p:nvSpPr>
        <p:spPr>
          <a:xfrm rot="12912161">
            <a:off x="9794301" y="2728981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3" name="等腰三角形 22"/>
          <p:cNvSpPr/>
          <p:nvPr/>
        </p:nvSpPr>
        <p:spPr>
          <a:xfrm rot="12912161">
            <a:off x="9662538" y="2668655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4" name="椭圆 23"/>
          <p:cNvSpPr/>
          <p:nvPr/>
        </p:nvSpPr>
        <p:spPr>
          <a:xfrm rot="9110320">
            <a:off x="10983338" y="3033781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5" name="椭圆 24"/>
          <p:cNvSpPr/>
          <p:nvPr/>
        </p:nvSpPr>
        <p:spPr>
          <a:xfrm rot="9110320">
            <a:off x="9894313" y="3537017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011788" y="2373381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7" name="等腰三角形 26"/>
          <p:cNvSpPr/>
          <p:nvPr/>
        </p:nvSpPr>
        <p:spPr>
          <a:xfrm rot="18210217">
            <a:off x="8344120" y="1404212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28" name="等腰三角形 27"/>
          <p:cNvSpPr/>
          <p:nvPr/>
        </p:nvSpPr>
        <p:spPr>
          <a:xfrm rot="8748521">
            <a:off x="8702102" y="1555817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>
            <a:off x="2029838" y="3351280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36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xfrm>
            <a:off x="147766" y="326665"/>
            <a:ext cx="1856844" cy="711200"/>
          </a:xfrm>
        </p:spPr>
        <p:txBody>
          <a:bodyPr/>
          <a:lstStyle/>
          <a:p>
            <a:r>
              <a:rPr lang="zh-CN" altLang="en-US" dirty="0" smtClean="0"/>
              <a:t>时间安排</a:t>
            </a:r>
          </a:p>
        </p:txBody>
      </p:sp>
      <p:sp>
        <p:nvSpPr>
          <p:cNvPr id="2051" name="Text Placeholder 3"/>
          <p:cNvSpPr txBox="1">
            <a:spLocks/>
          </p:cNvSpPr>
          <p:nvPr/>
        </p:nvSpPr>
        <p:spPr bwMode="auto">
          <a:xfrm>
            <a:off x="2630894" y="1435235"/>
            <a:ext cx="627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052" name="Text Placeholder 3"/>
          <p:cNvSpPr txBox="1">
            <a:spLocks/>
          </p:cNvSpPr>
          <p:nvPr/>
        </p:nvSpPr>
        <p:spPr bwMode="auto">
          <a:xfrm>
            <a:off x="5178831" y="1435235"/>
            <a:ext cx="6286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48994" y="1435235"/>
            <a:ext cx="628650" cy="677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54" name="Text Placeholder 3"/>
          <p:cNvSpPr txBox="1">
            <a:spLocks/>
          </p:cNvSpPr>
          <p:nvPr/>
        </p:nvSpPr>
        <p:spPr bwMode="auto">
          <a:xfrm>
            <a:off x="2630894" y="3387860"/>
            <a:ext cx="627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055" name="Text Placeholder 3"/>
          <p:cNvSpPr txBox="1">
            <a:spLocks/>
          </p:cNvSpPr>
          <p:nvPr/>
        </p:nvSpPr>
        <p:spPr bwMode="auto">
          <a:xfrm>
            <a:off x="5178831" y="3387860"/>
            <a:ext cx="628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748994" y="3387860"/>
            <a:ext cx="628650" cy="676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9" name="Straight Connector 25"/>
          <p:cNvCxnSpPr/>
          <p:nvPr/>
        </p:nvCxnSpPr>
        <p:spPr>
          <a:xfrm>
            <a:off x="3343681" y="1763847"/>
            <a:ext cx="1709738" cy="0"/>
          </a:xfrm>
          <a:prstGeom prst="line">
            <a:avLst/>
          </a:prstGeom>
          <a:ln w="38100" cap="rnd">
            <a:solidFill>
              <a:schemeClr val="accent1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4"/>
          <p:cNvCxnSpPr/>
          <p:nvPr/>
        </p:nvCxnSpPr>
        <p:spPr>
          <a:xfrm>
            <a:off x="5928131" y="1763847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9"/>
          <p:cNvCxnSpPr/>
          <p:nvPr/>
        </p:nvCxnSpPr>
        <p:spPr>
          <a:xfrm>
            <a:off x="8491944" y="1763847"/>
            <a:ext cx="1238250" cy="0"/>
          </a:xfrm>
          <a:prstGeom prst="line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44"/>
          <p:cNvCxnSpPr/>
          <p:nvPr/>
        </p:nvCxnSpPr>
        <p:spPr>
          <a:xfrm rot="5400000">
            <a:off x="8075226" y="2082141"/>
            <a:ext cx="1973262" cy="1336675"/>
          </a:xfrm>
          <a:prstGeom prst="bentConnector3">
            <a:avLst>
              <a:gd name="adj1" fmla="val 9941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7"/>
          <p:cNvCxnSpPr/>
          <p:nvPr/>
        </p:nvCxnSpPr>
        <p:spPr>
          <a:xfrm flipH="1">
            <a:off x="5928131" y="3737109"/>
            <a:ext cx="1709738" cy="0"/>
          </a:xfrm>
          <a:prstGeom prst="lin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8"/>
          <p:cNvCxnSpPr/>
          <p:nvPr/>
        </p:nvCxnSpPr>
        <p:spPr>
          <a:xfrm flipH="1">
            <a:off x="3343681" y="3737109"/>
            <a:ext cx="1709738" cy="0"/>
          </a:xfrm>
          <a:prstGeom prst="line">
            <a:avLst/>
          </a:prstGeom>
          <a:ln w="38100" cap="rnd">
            <a:solidFill>
              <a:schemeClr val="accent1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61837" y="1990855"/>
            <a:ext cx="1563687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8:30-9:00               </a:t>
            </a:r>
            <a:r>
              <a:rPr lang="zh-CN" altLang="en-US" dirty="0">
                <a:latin typeface="+mn-ea"/>
              </a:rPr>
              <a:t>团队破冰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09377" y="1990855"/>
            <a:ext cx="15621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 smtClean="0">
                <a:latin typeface="+mn-ea"/>
              </a:rPr>
              <a:t>9:00-10:00             </a:t>
            </a:r>
            <a:r>
              <a:rPr lang="zh-CN" altLang="en-US" dirty="0">
                <a:latin typeface="+mn-ea"/>
              </a:rPr>
              <a:t>团队组建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37869" y="1981127"/>
            <a:ext cx="156368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10:00-10:40             </a:t>
            </a:r>
            <a:r>
              <a:rPr lang="zh-CN" altLang="en-US" dirty="0">
                <a:latin typeface="+mn-ea"/>
              </a:rPr>
              <a:t>急速</a:t>
            </a:r>
            <a:r>
              <a:rPr lang="en-US" altLang="zh-CN" dirty="0">
                <a:latin typeface="+mn-ea"/>
              </a:rPr>
              <a:t>60</a:t>
            </a:r>
            <a:r>
              <a:rPr lang="zh-CN" altLang="en-US" dirty="0">
                <a:latin typeface="+mn-ea"/>
              </a:rPr>
              <a:t>秒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61836" y="4086358"/>
            <a:ext cx="1563687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13:00-16:00             </a:t>
            </a:r>
            <a:r>
              <a:rPr lang="zh-CN" altLang="en-US" dirty="0">
                <a:latin typeface="+mn-ea"/>
              </a:rPr>
              <a:t>长泰漂流项目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53419" y="4064135"/>
            <a:ext cx="15621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11:30-13:00             </a:t>
            </a:r>
            <a:r>
              <a:rPr lang="zh-CN" altLang="en-US" dirty="0">
                <a:latin typeface="+mn-ea"/>
              </a:rPr>
              <a:t>午休</a:t>
            </a:r>
            <a:r>
              <a:rPr lang="en-US" altLang="zh-CN" dirty="0">
                <a:latin typeface="+mn-ea"/>
              </a:rPr>
              <a:t>+</a:t>
            </a:r>
            <a:r>
              <a:rPr lang="zh-CN" altLang="en-US" dirty="0">
                <a:latin typeface="+mn-ea"/>
              </a:rPr>
              <a:t>午餐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37869" y="4086359"/>
            <a:ext cx="156368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CN" dirty="0">
                <a:latin typeface="+mn-ea"/>
              </a:rPr>
              <a:t>10:40-11:30             </a:t>
            </a:r>
            <a:r>
              <a:rPr lang="zh-CN" altLang="en-US" dirty="0">
                <a:latin typeface="+mn-ea"/>
              </a:rPr>
              <a:t>水中捞月</a:t>
            </a:r>
          </a:p>
        </p:txBody>
      </p:sp>
      <p:pic>
        <p:nvPicPr>
          <p:cNvPr id="2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7" y="1146041"/>
            <a:ext cx="125571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5"/>
          <p:cNvCxnSpPr>
            <a:cxnSpLocks noChangeShapeType="1"/>
            <a:stCxn id="26" idx="4"/>
          </p:cNvCxnSpPr>
          <p:nvPr/>
        </p:nvCxnSpPr>
        <p:spPr bwMode="auto">
          <a:xfrm>
            <a:off x="1117213" y="2520291"/>
            <a:ext cx="0" cy="2213769"/>
          </a:xfrm>
          <a:prstGeom prst="line">
            <a:avLst/>
          </a:prstGeom>
          <a:noFill/>
          <a:ln w="25400" cmpd="sng">
            <a:solidFill>
              <a:srgbClr val="7F7F7F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椭圆 6"/>
          <p:cNvSpPr>
            <a:spLocks noChangeArrowheads="1"/>
          </p:cNvSpPr>
          <p:nvPr/>
        </p:nvSpPr>
        <p:spPr bwMode="auto">
          <a:xfrm>
            <a:off x="1037838" y="2361541"/>
            <a:ext cx="158750" cy="158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组合 22"/>
          <p:cNvGrpSpPr>
            <a:grpSpLocks/>
          </p:cNvGrpSpPr>
          <p:nvPr/>
        </p:nvGrpSpPr>
        <p:grpSpPr bwMode="auto">
          <a:xfrm>
            <a:off x="0" y="5017417"/>
            <a:ext cx="11142663" cy="312737"/>
            <a:chOff x="0" y="0"/>
            <a:chExt cx="9721080" cy="288032"/>
          </a:xfrm>
        </p:grpSpPr>
        <p:cxnSp>
          <p:nvCxnSpPr>
            <p:cNvPr id="28" name="直接连接符 23"/>
            <p:cNvCxnSpPr>
              <a:cxnSpLocks noChangeShapeType="1"/>
            </p:cNvCxnSpPr>
            <p:nvPr/>
          </p:nvCxnSpPr>
          <p:spPr bwMode="auto">
            <a:xfrm>
              <a:off x="0" y="288032"/>
              <a:ext cx="9721080" cy="0"/>
            </a:xfrm>
            <a:prstGeom prst="line">
              <a:avLst/>
            </a:prstGeom>
            <a:noFill/>
            <a:ln w="9525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矩形 5"/>
            <p:cNvSpPr>
              <a:spLocks noChangeArrowheads="1"/>
            </p:cNvSpPr>
            <p:nvPr/>
          </p:nvSpPr>
          <p:spPr bwMode="auto">
            <a:xfrm>
              <a:off x="0" y="0"/>
              <a:ext cx="2160548" cy="288032"/>
            </a:xfrm>
            <a:custGeom>
              <a:avLst/>
              <a:gdLst>
                <a:gd name="T0" fmla="*/ 0 w 2160240"/>
                <a:gd name="T1" fmla="*/ 0 h 288032"/>
                <a:gd name="T2" fmla="*/ 1945454 w 2160240"/>
                <a:gd name="T3" fmla="*/ 0 h 288032"/>
                <a:gd name="T4" fmla="*/ 2164861 w 2160240"/>
                <a:gd name="T5" fmla="*/ 288032 h 288032"/>
                <a:gd name="T6" fmla="*/ 0 w 2160240"/>
                <a:gd name="T7" fmla="*/ 288032 h 288032"/>
                <a:gd name="T8" fmla="*/ 0 w 2160240"/>
                <a:gd name="T9" fmla="*/ 0 h 288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240"/>
                <a:gd name="T16" fmla="*/ 0 h 288032"/>
                <a:gd name="T17" fmla="*/ 2160240 w 2160240"/>
                <a:gd name="T18" fmla="*/ 288032 h 288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240" h="288032">
                  <a:moveTo>
                    <a:pt x="0" y="0"/>
                  </a:moveTo>
                  <a:lnTo>
                    <a:pt x="1941299" y="0"/>
                  </a:lnTo>
                  <a:lnTo>
                    <a:pt x="21602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第一天上午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1114A01PWBG">
  <a:themeElements>
    <a:clrScheme name="自定义 23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2C89CE"/>
      </a:accent1>
      <a:accent2>
        <a:srgbClr val="009DD9"/>
      </a:accent2>
      <a:accent3>
        <a:srgbClr val="0099FF"/>
      </a:accent3>
      <a:accent4>
        <a:srgbClr val="6699FF"/>
      </a:accent4>
      <a:accent5>
        <a:srgbClr val="7CCA62"/>
      </a:accent5>
      <a:accent6>
        <a:srgbClr val="F49100"/>
      </a:accent6>
      <a:hlink>
        <a:srgbClr val="A5C249"/>
      </a:hlink>
      <a:folHlink>
        <a:srgbClr val="85DFD0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A000520141202A11KPBG</Template>
  <TotalTime>205</TotalTime>
  <Words>2579</Words>
  <Application>Microsoft Office PowerPoint</Application>
  <PresentationFormat>宽屏</PresentationFormat>
  <Paragraphs>225</Paragraphs>
  <Slides>31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Adobe 黑体 Std R</vt:lpstr>
      <vt:lpstr>Meiryo UI</vt:lpstr>
      <vt:lpstr>华文中宋</vt:lpstr>
      <vt:lpstr>宋体</vt:lpstr>
      <vt:lpstr>微软雅黑</vt:lpstr>
      <vt:lpstr>幼圆</vt:lpstr>
      <vt:lpstr>Algerian</vt:lpstr>
      <vt:lpstr>Arial</vt:lpstr>
      <vt:lpstr>Calibri</vt:lpstr>
      <vt:lpstr>Calibri Light</vt:lpstr>
      <vt:lpstr>Impact</vt:lpstr>
      <vt:lpstr>Times New Roman</vt:lpstr>
      <vt:lpstr>Wingdings 2</vt:lpstr>
      <vt:lpstr>A000120141114A01PWBG</vt:lpstr>
      <vt:lpstr>Office 主题</vt:lpstr>
      <vt:lpstr>PowerPoint 演示文稿</vt:lpstr>
      <vt:lpstr>PowerPoint 演示文稿</vt:lpstr>
      <vt:lpstr>PowerPoint 演示文稿</vt:lpstr>
      <vt:lpstr>需求背景</vt:lpstr>
      <vt:lpstr>PowerPoint 演示文稿</vt:lpstr>
      <vt:lpstr>PowerPoint 演示文稿</vt:lpstr>
      <vt:lpstr>PowerPoint 演示文稿</vt:lpstr>
      <vt:lpstr>PowerPoint 演示文稿</vt:lpstr>
      <vt:lpstr>时间安排</vt:lpstr>
      <vt:lpstr>时间安排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18</cp:revision>
  <dcterms:created xsi:type="dcterms:W3CDTF">2015-07-03T03:29:52Z</dcterms:created>
  <dcterms:modified xsi:type="dcterms:W3CDTF">2016-11-07T14:42:52Z</dcterms:modified>
  <cp:category>锐旗设计；https://9ppt.taobao.com</cp:category>
</cp:coreProperties>
</file>